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02"/>
  </p:notesMasterIdLst>
  <p:sldIdLst>
    <p:sldId id="344" r:id="rId2"/>
    <p:sldId id="348" r:id="rId3"/>
    <p:sldId id="365" r:id="rId4"/>
    <p:sldId id="353" r:id="rId5"/>
    <p:sldId id="366" r:id="rId6"/>
    <p:sldId id="373" r:id="rId7"/>
    <p:sldId id="374" r:id="rId8"/>
    <p:sldId id="372" r:id="rId9"/>
    <p:sldId id="342" r:id="rId10"/>
    <p:sldId id="375" r:id="rId11"/>
    <p:sldId id="376" r:id="rId12"/>
    <p:sldId id="259" r:id="rId13"/>
    <p:sldId id="295" r:id="rId14"/>
    <p:sldId id="355" r:id="rId15"/>
    <p:sldId id="358" r:id="rId16"/>
    <p:sldId id="356" r:id="rId17"/>
    <p:sldId id="357" r:id="rId18"/>
    <p:sldId id="359" r:id="rId19"/>
    <p:sldId id="260" r:id="rId20"/>
    <p:sldId id="261" r:id="rId21"/>
    <p:sldId id="262" r:id="rId22"/>
    <p:sldId id="263" r:id="rId23"/>
    <p:sldId id="264" r:id="rId24"/>
    <p:sldId id="296" r:id="rId25"/>
    <p:sldId id="345" r:id="rId26"/>
    <p:sldId id="339" r:id="rId27"/>
    <p:sldId id="340" r:id="rId28"/>
    <p:sldId id="265" r:id="rId29"/>
    <p:sldId id="377" r:id="rId30"/>
    <p:sldId id="330" r:id="rId31"/>
    <p:sldId id="266" r:id="rId32"/>
    <p:sldId id="267" r:id="rId33"/>
    <p:sldId id="338" r:id="rId34"/>
    <p:sldId id="268" r:id="rId35"/>
    <p:sldId id="269" r:id="rId36"/>
    <p:sldId id="337" r:id="rId37"/>
    <p:sldId id="270" r:id="rId38"/>
    <p:sldId id="271" r:id="rId39"/>
    <p:sldId id="272" r:id="rId40"/>
    <p:sldId id="273" r:id="rId41"/>
    <p:sldId id="275" r:id="rId42"/>
    <p:sldId id="361" r:id="rId43"/>
    <p:sldId id="274" r:id="rId44"/>
    <p:sldId id="335" r:id="rId45"/>
    <p:sldId id="276" r:id="rId46"/>
    <p:sldId id="277" r:id="rId47"/>
    <p:sldId id="278" r:id="rId48"/>
    <p:sldId id="336" r:id="rId49"/>
    <p:sldId id="317" r:id="rId50"/>
    <p:sldId id="318" r:id="rId51"/>
    <p:sldId id="279" r:id="rId52"/>
    <p:sldId id="280" r:id="rId53"/>
    <p:sldId id="329" r:id="rId54"/>
    <p:sldId id="281" r:id="rId55"/>
    <p:sldId id="282" r:id="rId56"/>
    <p:sldId id="367" r:id="rId57"/>
    <p:sldId id="368" r:id="rId58"/>
    <p:sldId id="370" r:id="rId59"/>
    <p:sldId id="369" r:id="rId60"/>
    <p:sldId id="363" r:id="rId61"/>
    <p:sldId id="371" r:id="rId62"/>
    <p:sldId id="364" r:id="rId63"/>
    <p:sldId id="321" r:id="rId64"/>
    <p:sldId id="322" r:id="rId65"/>
    <p:sldId id="346" r:id="rId66"/>
    <p:sldId id="352" r:id="rId67"/>
    <p:sldId id="349" r:id="rId68"/>
    <p:sldId id="343" r:id="rId69"/>
    <p:sldId id="347" r:id="rId70"/>
    <p:sldId id="350" r:id="rId71"/>
    <p:sldId id="328" r:id="rId72"/>
    <p:sldId id="351" r:id="rId73"/>
    <p:sldId id="319" r:id="rId74"/>
    <p:sldId id="320" r:id="rId75"/>
    <p:sldId id="283" r:id="rId76"/>
    <p:sldId id="284" r:id="rId77"/>
    <p:sldId id="285" r:id="rId78"/>
    <p:sldId id="323" r:id="rId79"/>
    <p:sldId id="289" r:id="rId80"/>
    <p:sldId id="290" r:id="rId81"/>
    <p:sldId id="291" r:id="rId82"/>
    <p:sldId id="303" r:id="rId83"/>
    <p:sldId id="307" r:id="rId84"/>
    <p:sldId id="308" r:id="rId85"/>
    <p:sldId id="304" r:id="rId86"/>
    <p:sldId id="378" r:id="rId87"/>
    <p:sldId id="306" r:id="rId88"/>
    <p:sldId id="309" r:id="rId89"/>
    <p:sldId id="331" r:id="rId90"/>
    <p:sldId id="311" r:id="rId91"/>
    <p:sldId id="310" r:id="rId92"/>
    <p:sldId id="312" r:id="rId93"/>
    <p:sldId id="314" r:id="rId94"/>
    <p:sldId id="313" r:id="rId95"/>
    <p:sldId id="315" r:id="rId96"/>
    <p:sldId id="316" r:id="rId97"/>
    <p:sldId id="332" r:id="rId98"/>
    <p:sldId id="334" r:id="rId99"/>
    <p:sldId id="327" r:id="rId100"/>
    <p:sldId id="35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8" d="100"/>
          <a:sy n="68" d="100"/>
        </p:scale>
        <p:origin x="616"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0A4F6-EED4-4917-BCB1-00971554C8DE}"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E4047F7-7502-4F4E-B1E8-30F28E553D2A}">
      <dgm:prSet/>
      <dgm:spPr/>
      <dgm:t>
        <a:bodyPr/>
        <a:lstStyle/>
        <a:p>
          <a:pPr rtl="0"/>
          <a:r>
            <a:rPr lang="en-US"/>
            <a:t>Simple</a:t>
          </a:r>
        </a:p>
      </dgm:t>
    </dgm:pt>
    <dgm:pt modelId="{EF80BD31-F1CB-4EE9-8F80-2C1FA02E8747}" type="parTrans" cxnId="{FCEA07C6-BC98-4CB1-8E1A-E1859AE95EA6}">
      <dgm:prSet/>
      <dgm:spPr/>
      <dgm:t>
        <a:bodyPr/>
        <a:lstStyle/>
        <a:p>
          <a:endParaRPr lang="en-US"/>
        </a:p>
      </dgm:t>
    </dgm:pt>
    <dgm:pt modelId="{3C568432-AC60-4983-BB6A-C02CB1FE9492}" type="sibTrans" cxnId="{FCEA07C6-BC98-4CB1-8E1A-E1859AE95EA6}">
      <dgm:prSet/>
      <dgm:spPr/>
      <dgm:t>
        <a:bodyPr/>
        <a:lstStyle/>
        <a:p>
          <a:endParaRPr lang="en-US"/>
        </a:p>
      </dgm:t>
    </dgm:pt>
    <dgm:pt modelId="{2BF41AF8-EF68-4BE1-99C8-092ED74BD517}">
      <dgm:prSet/>
      <dgm:spPr/>
      <dgm:t>
        <a:bodyPr/>
        <a:lstStyle/>
        <a:p>
          <a:pPr rtl="0"/>
          <a:r>
            <a:rPr lang="en-US"/>
            <a:t>Object-Oriented</a:t>
          </a:r>
        </a:p>
      </dgm:t>
    </dgm:pt>
    <dgm:pt modelId="{4B07E92A-F2BB-4CD3-8762-F24A489B350E}" type="parTrans" cxnId="{DAD09FBC-829D-414A-B416-EC4F77CE8550}">
      <dgm:prSet/>
      <dgm:spPr/>
      <dgm:t>
        <a:bodyPr/>
        <a:lstStyle/>
        <a:p>
          <a:endParaRPr lang="en-US"/>
        </a:p>
      </dgm:t>
    </dgm:pt>
    <dgm:pt modelId="{C2A2075E-11A1-43FC-A3EC-9B0E24E2138A}" type="sibTrans" cxnId="{DAD09FBC-829D-414A-B416-EC4F77CE8550}">
      <dgm:prSet/>
      <dgm:spPr/>
      <dgm:t>
        <a:bodyPr/>
        <a:lstStyle/>
        <a:p>
          <a:endParaRPr lang="en-US"/>
        </a:p>
      </dgm:t>
    </dgm:pt>
    <dgm:pt modelId="{F7DDDEF9-6E90-4439-AF28-63EACD8963EC}">
      <dgm:prSet/>
      <dgm:spPr/>
      <dgm:t>
        <a:bodyPr/>
        <a:lstStyle/>
        <a:p>
          <a:pPr rtl="0"/>
          <a:r>
            <a:rPr lang="en-US"/>
            <a:t>Platform independent</a:t>
          </a:r>
        </a:p>
      </dgm:t>
    </dgm:pt>
    <dgm:pt modelId="{113F25B8-BD9F-4083-9A7A-0444F68717B7}" type="parTrans" cxnId="{3373257B-F771-494A-9B42-F287CF12F61F}">
      <dgm:prSet/>
      <dgm:spPr/>
      <dgm:t>
        <a:bodyPr/>
        <a:lstStyle/>
        <a:p>
          <a:endParaRPr lang="en-US"/>
        </a:p>
      </dgm:t>
    </dgm:pt>
    <dgm:pt modelId="{F087ED56-61B5-4C59-BCB7-C16306EC9CE6}" type="sibTrans" cxnId="{3373257B-F771-494A-9B42-F287CF12F61F}">
      <dgm:prSet/>
      <dgm:spPr/>
      <dgm:t>
        <a:bodyPr/>
        <a:lstStyle/>
        <a:p>
          <a:endParaRPr lang="en-US"/>
        </a:p>
      </dgm:t>
    </dgm:pt>
    <dgm:pt modelId="{57196917-B345-4916-81FB-5A5C7D993286}">
      <dgm:prSet/>
      <dgm:spPr/>
      <dgm:t>
        <a:bodyPr/>
        <a:lstStyle/>
        <a:p>
          <a:pPr rtl="0"/>
          <a:r>
            <a:rPr lang="en-US"/>
            <a:t>Secured</a:t>
          </a:r>
        </a:p>
      </dgm:t>
    </dgm:pt>
    <dgm:pt modelId="{7A275039-5AB6-4362-AB73-F13A9F9122F0}" type="parTrans" cxnId="{252CA61B-9FAE-4C43-B06B-C3499C836652}">
      <dgm:prSet/>
      <dgm:spPr/>
      <dgm:t>
        <a:bodyPr/>
        <a:lstStyle/>
        <a:p>
          <a:endParaRPr lang="en-US"/>
        </a:p>
      </dgm:t>
    </dgm:pt>
    <dgm:pt modelId="{519A8ACA-9C3B-4CA6-9D23-4C06BE83DC92}" type="sibTrans" cxnId="{252CA61B-9FAE-4C43-B06B-C3499C836652}">
      <dgm:prSet/>
      <dgm:spPr/>
      <dgm:t>
        <a:bodyPr/>
        <a:lstStyle/>
        <a:p>
          <a:endParaRPr lang="en-US"/>
        </a:p>
      </dgm:t>
    </dgm:pt>
    <dgm:pt modelId="{512B6804-B8D0-45CC-9912-F6613E98EF08}">
      <dgm:prSet/>
      <dgm:spPr/>
      <dgm:t>
        <a:bodyPr/>
        <a:lstStyle/>
        <a:p>
          <a:pPr rtl="0"/>
          <a:r>
            <a:rPr lang="en-US"/>
            <a:t>Robust</a:t>
          </a:r>
        </a:p>
      </dgm:t>
    </dgm:pt>
    <dgm:pt modelId="{7D98BF15-DCC4-4FF1-BF16-714B405070CC}" type="parTrans" cxnId="{5311F265-5BC7-4F96-9645-84119D3E9338}">
      <dgm:prSet/>
      <dgm:spPr/>
      <dgm:t>
        <a:bodyPr/>
        <a:lstStyle/>
        <a:p>
          <a:endParaRPr lang="en-US"/>
        </a:p>
      </dgm:t>
    </dgm:pt>
    <dgm:pt modelId="{CF9F1657-CDF9-4F5F-A095-56EE968F421E}" type="sibTrans" cxnId="{5311F265-5BC7-4F96-9645-84119D3E9338}">
      <dgm:prSet/>
      <dgm:spPr/>
      <dgm:t>
        <a:bodyPr/>
        <a:lstStyle/>
        <a:p>
          <a:endParaRPr lang="en-US"/>
        </a:p>
      </dgm:t>
    </dgm:pt>
    <dgm:pt modelId="{007E56C7-7608-494B-AF48-4983867599F4}">
      <dgm:prSet/>
      <dgm:spPr/>
      <dgm:t>
        <a:bodyPr/>
        <a:lstStyle/>
        <a:p>
          <a:pPr rtl="0"/>
          <a:r>
            <a:rPr lang="en-US"/>
            <a:t>Architecture neutral</a:t>
          </a:r>
        </a:p>
      </dgm:t>
    </dgm:pt>
    <dgm:pt modelId="{23630EA5-8A17-49EC-9BB4-6CF8FC3E23C8}" type="parTrans" cxnId="{92507796-1F13-4766-9BC6-96A355183B37}">
      <dgm:prSet/>
      <dgm:spPr/>
      <dgm:t>
        <a:bodyPr/>
        <a:lstStyle/>
        <a:p>
          <a:endParaRPr lang="en-US"/>
        </a:p>
      </dgm:t>
    </dgm:pt>
    <dgm:pt modelId="{3EA31461-4F6C-4573-9479-F12F6DC97D12}" type="sibTrans" cxnId="{92507796-1F13-4766-9BC6-96A355183B37}">
      <dgm:prSet/>
      <dgm:spPr/>
      <dgm:t>
        <a:bodyPr/>
        <a:lstStyle/>
        <a:p>
          <a:endParaRPr lang="en-US"/>
        </a:p>
      </dgm:t>
    </dgm:pt>
    <dgm:pt modelId="{EC09A84D-274B-4C37-8B68-9EDF794395E0}">
      <dgm:prSet/>
      <dgm:spPr/>
      <dgm:t>
        <a:bodyPr/>
        <a:lstStyle/>
        <a:p>
          <a:pPr rtl="0"/>
          <a:r>
            <a:rPr lang="en-US"/>
            <a:t>Portable</a:t>
          </a:r>
        </a:p>
      </dgm:t>
    </dgm:pt>
    <dgm:pt modelId="{52DB6CC5-8761-4A4A-97E4-EF52BC7C6B15}" type="parTrans" cxnId="{B6C6388E-DBAC-410D-B6E6-8A30581B5252}">
      <dgm:prSet/>
      <dgm:spPr/>
      <dgm:t>
        <a:bodyPr/>
        <a:lstStyle/>
        <a:p>
          <a:endParaRPr lang="en-US"/>
        </a:p>
      </dgm:t>
    </dgm:pt>
    <dgm:pt modelId="{849E0C8B-3B8D-4F16-BAC7-EA9F6726CE2F}" type="sibTrans" cxnId="{B6C6388E-DBAC-410D-B6E6-8A30581B5252}">
      <dgm:prSet/>
      <dgm:spPr/>
      <dgm:t>
        <a:bodyPr/>
        <a:lstStyle/>
        <a:p>
          <a:endParaRPr lang="en-US"/>
        </a:p>
      </dgm:t>
    </dgm:pt>
    <dgm:pt modelId="{135B36E0-29A3-4E38-8018-39C4CBC131B5}">
      <dgm:prSet/>
      <dgm:spPr/>
      <dgm:t>
        <a:bodyPr/>
        <a:lstStyle/>
        <a:p>
          <a:pPr rtl="0"/>
          <a:r>
            <a:rPr lang="en-US"/>
            <a:t>Dynamic</a:t>
          </a:r>
        </a:p>
      </dgm:t>
    </dgm:pt>
    <dgm:pt modelId="{51DC85E4-124D-451F-A394-4847D65EBBF7}" type="parTrans" cxnId="{F0A4718E-74E3-4065-A376-7465A216C5FE}">
      <dgm:prSet/>
      <dgm:spPr/>
      <dgm:t>
        <a:bodyPr/>
        <a:lstStyle/>
        <a:p>
          <a:endParaRPr lang="en-US"/>
        </a:p>
      </dgm:t>
    </dgm:pt>
    <dgm:pt modelId="{228FA934-E85B-4413-8E7E-5548F5F12FDD}" type="sibTrans" cxnId="{F0A4718E-74E3-4065-A376-7465A216C5FE}">
      <dgm:prSet/>
      <dgm:spPr/>
      <dgm:t>
        <a:bodyPr/>
        <a:lstStyle/>
        <a:p>
          <a:endParaRPr lang="en-US"/>
        </a:p>
      </dgm:t>
    </dgm:pt>
    <dgm:pt modelId="{9F86F402-7655-4519-A724-5B0E8E218573}">
      <dgm:prSet/>
      <dgm:spPr/>
      <dgm:t>
        <a:bodyPr/>
        <a:lstStyle/>
        <a:p>
          <a:pPr rtl="0"/>
          <a:r>
            <a:rPr lang="en-US"/>
            <a:t>Interpreted</a:t>
          </a:r>
        </a:p>
      </dgm:t>
    </dgm:pt>
    <dgm:pt modelId="{24782B46-4AA0-4782-B2A1-2754F47D783A}" type="parTrans" cxnId="{7540713A-0AD0-45E9-87A5-E374181E9142}">
      <dgm:prSet/>
      <dgm:spPr/>
      <dgm:t>
        <a:bodyPr/>
        <a:lstStyle/>
        <a:p>
          <a:endParaRPr lang="en-US"/>
        </a:p>
      </dgm:t>
    </dgm:pt>
    <dgm:pt modelId="{29F2D497-6C2B-40A4-888C-E7D2DBD7552A}" type="sibTrans" cxnId="{7540713A-0AD0-45E9-87A5-E374181E9142}">
      <dgm:prSet/>
      <dgm:spPr/>
      <dgm:t>
        <a:bodyPr/>
        <a:lstStyle/>
        <a:p>
          <a:endParaRPr lang="en-US"/>
        </a:p>
      </dgm:t>
    </dgm:pt>
    <dgm:pt modelId="{5DB69582-3232-485E-ACBA-C68FDDF5FAD6}">
      <dgm:prSet/>
      <dgm:spPr/>
      <dgm:t>
        <a:bodyPr/>
        <a:lstStyle/>
        <a:p>
          <a:pPr rtl="0"/>
          <a:r>
            <a:rPr lang="en-US"/>
            <a:t>High Performance</a:t>
          </a:r>
        </a:p>
      </dgm:t>
    </dgm:pt>
    <dgm:pt modelId="{30B1BA43-9B27-46DD-8664-1B53D5E744FB}" type="parTrans" cxnId="{F51824AC-9A80-4D62-957A-DF0BCED11C46}">
      <dgm:prSet/>
      <dgm:spPr/>
      <dgm:t>
        <a:bodyPr/>
        <a:lstStyle/>
        <a:p>
          <a:endParaRPr lang="en-US"/>
        </a:p>
      </dgm:t>
    </dgm:pt>
    <dgm:pt modelId="{5020C3CB-9AB6-43B3-A5BD-4C55A83B8E01}" type="sibTrans" cxnId="{F51824AC-9A80-4D62-957A-DF0BCED11C46}">
      <dgm:prSet/>
      <dgm:spPr/>
      <dgm:t>
        <a:bodyPr/>
        <a:lstStyle/>
        <a:p>
          <a:endParaRPr lang="en-US"/>
        </a:p>
      </dgm:t>
    </dgm:pt>
    <dgm:pt modelId="{ACC86924-58C0-4260-8743-ECF331CDB94F}">
      <dgm:prSet/>
      <dgm:spPr/>
      <dgm:t>
        <a:bodyPr/>
        <a:lstStyle/>
        <a:p>
          <a:pPr rtl="0"/>
          <a:r>
            <a:rPr lang="en-US"/>
            <a:t>Multithreaded</a:t>
          </a:r>
        </a:p>
      </dgm:t>
    </dgm:pt>
    <dgm:pt modelId="{517A45E9-7E22-4598-84FA-E8F2C4106E32}" type="parTrans" cxnId="{8252D940-ABD2-4C60-ADB4-6257D605D1B8}">
      <dgm:prSet/>
      <dgm:spPr/>
      <dgm:t>
        <a:bodyPr/>
        <a:lstStyle/>
        <a:p>
          <a:endParaRPr lang="en-US"/>
        </a:p>
      </dgm:t>
    </dgm:pt>
    <dgm:pt modelId="{C7E3E39E-D77B-4F04-AB37-5D617026BA2C}" type="sibTrans" cxnId="{8252D940-ABD2-4C60-ADB4-6257D605D1B8}">
      <dgm:prSet/>
      <dgm:spPr/>
      <dgm:t>
        <a:bodyPr/>
        <a:lstStyle/>
        <a:p>
          <a:endParaRPr lang="en-US"/>
        </a:p>
      </dgm:t>
    </dgm:pt>
    <dgm:pt modelId="{D7BF78A3-79DF-4A31-A50B-2899474FD901}">
      <dgm:prSet/>
      <dgm:spPr/>
      <dgm:t>
        <a:bodyPr/>
        <a:lstStyle/>
        <a:p>
          <a:pPr rtl="0"/>
          <a:r>
            <a:rPr lang="en-US"/>
            <a:t>Distributed</a:t>
          </a:r>
        </a:p>
      </dgm:t>
    </dgm:pt>
    <dgm:pt modelId="{9DD7E6E9-141A-4B40-B47A-D22FEE210102}" type="parTrans" cxnId="{D141E929-5BA9-42DF-8B8C-6DF8C7C1B270}">
      <dgm:prSet/>
      <dgm:spPr/>
      <dgm:t>
        <a:bodyPr/>
        <a:lstStyle/>
        <a:p>
          <a:endParaRPr lang="en-US"/>
        </a:p>
      </dgm:t>
    </dgm:pt>
    <dgm:pt modelId="{651FB934-2D77-4826-825C-BEE5D0E35251}" type="sibTrans" cxnId="{D141E929-5BA9-42DF-8B8C-6DF8C7C1B270}">
      <dgm:prSet/>
      <dgm:spPr/>
      <dgm:t>
        <a:bodyPr/>
        <a:lstStyle/>
        <a:p>
          <a:endParaRPr lang="en-US"/>
        </a:p>
      </dgm:t>
    </dgm:pt>
    <dgm:pt modelId="{F50B7283-ED17-4133-AF9A-0FB6C733D838}" type="pres">
      <dgm:prSet presAssocID="{7710A4F6-EED4-4917-BCB1-00971554C8DE}" presName="Name0" presStyleCnt="0">
        <dgm:presLayoutVars>
          <dgm:dir/>
          <dgm:animLvl val="lvl"/>
          <dgm:resizeHandles val="exact"/>
        </dgm:presLayoutVars>
      </dgm:prSet>
      <dgm:spPr/>
    </dgm:pt>
    <dgm:pt modelId="{777D8FEC-F0FC-447D-8D96-973DAC3CF1F4}" type="pres">
      <dgm:prSet presAssocID="{7E4047F7-7502-4F4E-B1E8-30F28E553D2A}" presName="linNode" presStyleCnt="0"/>
      <dgm:spPr/>
    </dgm:pt>
    <dgm:pt modelId="{367CF8FA-CF0A-48D4-9093-66DE8EC423B2}" type="pres">
      <dgm:prSet presAssocID="{7E4047F7-7502-4F4E-B1E8-30F28E553D2A}" presName="parentText" presStyleLbl="node1" presStyleIdx="0" presStyleCnt="12">
        <dgm:presLayoutVars>
          <dgm:chMax val="1"/>
          <dgm:bulletEnabled val="1"/>
        </dgm:presLayoutVars>
      </dgm:prSet>
      <dgm:spPr/>
    </dgm:pt>
    <dgm:pt modelId="{E49EA032-2593-4914-883D-F9E3D9ACFFD8}" type="pres">
      <dgm:prSet presAssocID="{3C568432-AC60-4983-BB6A-C02CB1FE9492}" presName="sp" presStyleCnt="0"/>
      <dgm:spPr/>
    </dgm:pt>
    <dgm:pt modelId="{DA403874-4336-435B-B421-6CEB62746B2E}" type="pres">
      <dgm:prSet presAssocID="{2BF41AF8-EF68-4BE1-99C8-092ED74BD517}" presName="linNode" presStyleCnt="0"/>
      <dgm:spPr/>
    </dgm:pt>
    <dgm:pt modelId="{2F1C6AED-37DC-4E0E-A220-62E1423CE872}" type="pres">
      <dgm:prSet presAssocID="{2BF41AF8-EF68-4BE1-99C8-092ED74BD517}" presName="parentText" presStyleLbl="node1" presStyleIdx="1" presStyleCnt="12">
        <dgm:presLayoutVars>
          <dgm:chMax val="1"/>
          <dgm:bulletEnabled val="1"/>
        </dgm:presLayoutVars>
      </dgm:prSet>
      <dgm:spPr/>
    </dgm:pt>
    <dgm:pt modelId="{F4AAE12D-D6CA-477B-A834-049FC3F2128F}" type="pres">
      <dgm:prSet presAssocID="{C2A2075E-11A1-43FC-A3EC-9B0E24E2138A}" presName="sp" presStyleCnt="0"/>
      <dgm:spPr/>
    </dgm:pt>
    <dgm:pt modelId="{8965F84E-E746-4F5D-8346-F153D1B2B884}" type="pres">
      <dgm:prSet presAssocID="{F7DDDEF9-6E90-4439-AF28-63EACD8963EC}" presName="linNode" presStyleCnt="0"/>
      <dgm:spPr/>
    </dgm:pt>
    <dgm:pt modelId="{E91A7DC9-A559-41DD-9F8E-39DB9090A6DF}" type="pres">
      <dgm:prSet presAssocID="{F7DDDEF9-6E90-4439-AF28-63EACD8963EC}" presName="parentText" presStyleLbl="node1" presStyleIdx="2" presStyleCnt="12">
        <dgm:presLayoutVars>
          <dgm:chMax val="1"/>
          <dgm:bulletEnabled val="1"/>
        </dgm:presLayoutVars>
      </dgm:prSet>
      <dgm:spPr/>
    </dgm:pt>
    <dgm:pt modelId="{C3F171A2-1BA8-477D-ABE7-99B5F60EB74A}" type="pres">
      <dgm:prSet presAssocID="{F087ED56-61B5-4C59-BCB7-C16306EC9CE6}" presName="sp" presStyleCnt="0"/>
      <dgm:spPr/>
    </dgm:pt>
    <dgm:pt modelId="{7A7E5239-2E1B-4877-9AF0-5DF8AA7E3939}" type="pres">
      <dgm:prSet presAssocID="{57196917-B345-4916-81FB-5A5C7D993286}" presName="linNode" presStyleCnt="0"/>
      <dgm:spPr/>
    </dgm:pt>
    <dgm:pt modelId="{BEEE82E6-F0EA-4C65-A72F-CD6D2FD938C5}" type="pres">
      <dgm:prSet presAssocID="{57196917-B345-4916-81FB-5A5C7D993286}" presName="parentText" presStyleLbl="node1" presStyleIdx="3" presStyleCnt="12">
        <dgm:presLayoutVars>
          <dgm:chMax val="1"/>
          <dgm:bulletEnabled val="1"/>
        </dgm:presLayoutVars>
      </dgm:prSet>
      <dgm:spPr/>
    </dgm:pt>
    <dgm:pt modelId="{13057861-E497-4547-B4AB-DE32E73C60A5}" type="pres">
      <dgm:prSet presAssocID="{519A8ACA-9C3B-4CA6-9D23-4C06BE83DC92}" presName="sp" presStyleCnt="0"/>
      <dgm:spPr/>
    </dgm:pt>
    <dgm:pt modelId="{97AF4BF2-0128-443C-BE40-A3AFE65907B4}" type="pres">
      <dgm:prSet presAssocID="{512B6804-B8D0-45CC-9912-F6613E98EF08}" presName="linNode" presStyleCnt="0"/>
      <dgm:spPr/>
    </dgm:pt>
    <dgm:pt modelId="{B7AB5A33-2902-4353-8688-20A2011EE03B}" type="pres">
      <dgm:prSet presAssocID="{512B6804-B8D0-45CC-9912-F6613E98EF08}" presName="parentText" presStyleLbl="node1" presStyleIdx="4" presStyleCnt="12">
        <dgm:presLayoutVars>
          <dgm:chMax val="1"/>
          <dgm:bulletEnabled val="1"/>
        </dgm:presLayoutVars>
      </dgm:prSet>
      <dgm:spPr/>
    </dgm:pt>
    <dgm:pt modelId="{096BC485-06FE-4899-9532-D8B9E44381FA}" type="pres">
      <dgm:prSet presAssocID="{CF9F1657-CDF9-4F5F-A095-56EE968F421E}" presName="sp" presStyleCnt="0"/>
      <dgm:spPr/>
    </dgm:pt>
    <dgm:pt modelId="{3059161F-6EF5-4830-9172-9501DC970775}" type="pres">
      <dgm:prSet presAssocID="{007E56C7-7608-494B-AF48-4983867599F4}" presName="linNode" presStyleCnt="0"/>
      <dgm:spPr/>
    </dgm:pt>
    <dgm:pt modelId="{03922562-DBC8-4E32-87A4-43A9A8841EA7}" type="pres">
      <dgm:prSet presAssocID="{007E56C7-7608-494B-AF48-4983867599F4}" presName="parentText" presStyleLbl="node1" presStyleIdx="5" presStyleCnt="12">
        <dgm:presLayoutVars>
          <dgm:chMax val="1"/>
          <dgm:bulletEnabled val="1"/>
        </dgm:presLayoutVars>
      </dgm:prSet>
      <dgm:spPr/>
    </dgm:pt>
    <dgm:pt modelId="{56F24578-3503-46A5-8BC1-067E6D833ED8}" type="pres">
      <dgm:prSet presAssocID="{3EA31461-4F6C-4573-9479-F12F6DC97D12}" presName="sp" presStyleCnt="0"/>
      <dgm:spPr/>
    </dgm:pt>
    <dgm:pt modelId="{77F1906B-A602-46A2-A475-774922063AE6}" type="pres">
      <dgm:prSet presAssocID="{EC09A84D-274B-4C37-8B68-9EDF794395E0}" presName="linNode" presStyleCnt="0"/>
      <dgm:spPr/>
    </dgm:pt>
    <dgm:pt modelId="{42F02D6F-90CB-4F24-BABD-7BA319F2BA31}" type="pres">
      <dgm:prSet presAssocID="{EC09A84D-274B-4C37-8B68-9EDF794395E0}" presName="parentText" presStyleLbl="node1" presStyleIdx="6" presStyleCnt="12">
        <dgm:presLayoutVars>
          <dgm:chMax val="1"/>
          <dgm:bulletEnabled val="1"/>
        </dgm:presLayoutVars>
      </dgm:prSet>
      <dgm:spPr/>
    </dgm:pt>
    <dgm:pt modelId="{246429C6-4130-4852-A81B-BEB0F467BAEA}" type="pres">
      <dgm:prSet presAssocID="{849E0C8B-3B8D-4F16-BAC7-EA9F6726CE2F}" presName="sp" presStyleCnt="0"/>
      <dgm:spPr/>
    </dgm:pt>
    <dgm:pt modelId="{81EB24FB-197F-4DB5-AFB9-C094DD9D0E87}" type="pres">
      <dgm:prSet presAssocID="{135B36E0-29A3-4E38-8018-39C4CBC131B5}" presName="linNode" presStyleCnt="0"/>
      <dgm:spPr/>
    </dgm:pt>
    <dgm:pt modelId="{136B0CBA-6FD0-437A-8677-B7BBABF7A3A4}" type="pres">
      <dgm:prSet presAssocID="{135B36E0-29A3-4E38-8018-39C4CBC131B5}" presName="parentText" presStyleLbl="node1" presStyleIdx="7" presStyleCnt="12">
        <dgm:presLayoutVars>
          <dgm:chMax val="1"/>
          <dgm:bulletEnabled val="1"/>
        </dgm:presLayoutVars>
      </dgm:prSet>
      <dgm:spPr/>
    </dgm:pt>
    <dgm:pt modelId="{F545C742-37CF-4CF5-8B1D-5DEE36451508}" type="pres">
      <dgm:prSet presAssocID="{228FA934-E85B-4413-8E7E-5548F5F12FDD}" presName="sp" presStyleCnt="0"/>
      <dgm:spPr/>
    </dgm:pt>
    <dgm:pt modelId="{BC136C6D-3E41-460D-B24E-F239022DC993}" type="pres">
      <dgm:prSet presAssocID="{9F86F402-7655-4519-A724-5B0E8E218573}" presName="linNode" presStyleCnt="0"/>
      <dgm:spPr/>
    </dgm:pt>
    <dgm:pt modelId="{FB8E9442-F0A7-4241-951A-B3AFFFD43D4B}" type="pres">
      <dgm:prSet presAssocID="{9F86F402-7655-4519-A724-5B0E8E218573}" presName="parentText" presStyleLbl="node1" presStyleIdx="8" presStyleCnt="12">
        <dgm:presLayoutVars>
          <dgm:chMax val="1"/>
          <dgm:bulletEnabled val="1"/>
        </dgm:presLayoutVars>
      </dgm:prSet>
      <dgm:spPr/>
    </dgm:pt>
    <dgm:pt modelId="{DCFF9A9F-854E-4C3D-AAFD-9C9DDE45C2DC}" type="pres">
      <dgm:prSet presAssocID="{29F2D497-6C2B-40A4-888C-E7D2DBD7552A}" presName="sp" presStyleCnt="0"/>
      <dgm:spPr/>
    </dgm:pt>
    <dgm:pt modelId="{2ECC8E9E-416E-46BA-A5A7-4E5747634149}" type="pres">
      <dgm:prSet presAssocID="{5DB69582-3232-485E-ACBA-C68FDDF5FAD6}" presName="linNode" presStyleCnt="0"/>
      <dgm:spPr/>
    </dgm:pt>
    <dgm:pt modelId="{E5D6779A-6F0B-41DC-AB5C-1EFFD42DB54C}" type="pres">
      <dgm:prSet presAssocID="{5DB69582-3232-485E-ACBA-C68FDDF5FAD6}" presName="parentText" presStyleLbl="node1" presStyleIdx="9" presStyleCnt="12">
        <dgm:presLayoutVars>
          <dgm:chMax val="1"/>
          <dgm:bulletEnabled val="1"/>
        </dgm:presLayoutVars>
      </dgm:prSet>
      <dgm:spPr/>
    </dgm:pt>
    <dgm:pt modelId="{2957DA3B-3771-439F-B764-6B672D393E92}" type="pres">
      <dgm:prSet presAssocID="{5020C3CB-9AB6-43B3-A5BD-4C55A83B8E01}" presName="sp" presStyleCnt="0"/>
      <dgm:spPr/>
    </dgm:pt>
    <dgm:pt modelId="{93A56991-3830-4A78-A8E8-16BDCAF61150}" type="pres">
      <dgm:prSet presAssocID="{ACC86924-58C0-4260-8743-ECF331CDB94F}" presName="linNode" presStyleCnt="0"/>
      <dgm:spPr/>
    </dgm:pt>
    <dgm:pt modelId="{91F4A09F-55AC-42C9-97F7-A7E42B0B0223}" type="pres">
      <dgm:prSet presAssocID="{ACC86924-58C0-4260-8743-ECF331CDB94F}" presName="parentText" presStyleLbl="node1" presStyleIdx="10" presStyleCnt="12">
        <dgm:presLayoutVars>
          <dgm:chMax val="1"/>
          <dgm:bulletEnabled val="1"/>
        </dgm:presLayoutVars>
      </dgm:prSet>
      <dgm:spPr/>
    </dgm:pt>
    <dgm:pt modelId="{6F4728A7-C7AB-428E-BA99-134FF576D422}" type="pres">
      <dgm:prSet presAssocID="{C7E3E39E-D77B-4F04-AB37-5D617026BA2C}" presName="sp" presStyleCnt="0"/>
      <dgm:spPr/>
    </dgm:pt>
    <dgm:pt modelId="{FCDB8C86-C391-4960-8A1E-6BC19E4278E9}" type="pres">
      <dgm:prSet presAssocID="{D7BF78A3-79DF-4A31-A50B-2899474FD901}" presName="linNode" presStyleCnt="0"/>
      <dgm:spPr/>
    </dgm:pt>
    <dgm:pt modelId="{E0C69CA2-CB9A-481E-9143-4C30CD8B8A55}" type="pres">
      <dgm:prSet presAssocID="{D7BF78A3-79DF-4A31-A50B-2899474FD901}" presName="parentText" presStyleLbl="node1" presStyleIdx="11" presStyleCnt="12">
        <dgm:presLayoutVars>
          <dgm:chMax val="1"/>
          <dgm:bulletEnabled val="1"/>
        </dgm:presLayoutVars>
      </dgm:prSet>
      <dgm:spPr/>
    </dgm:pt>
  </dgm:ptLst>
  <dgm:cxnLst>
    <dgm:cxn modelId="{16BB3E08-DDD0-4145-BBDF-4D30F3337BD6}" type="presOf" srcId="{D7BF78A3-79DF-4A31-A50B-2899474FD901}" destId="{E0C69CA2-CB9A-481E-9143-4C30CD8B8A55}" srcOrd="0" destOrd="0" presId="urn:microsoft.com/office/officeart/2005/8/layout/vList5"/>
    <dgm:cxn modelId="{252CA61B-9FAE-4C43-B06B-C3499C836652}" srcId="{7710A4F6-EED4-4917-BCB1-00971554C8DE}" destId="{57196917-B345-4916-81FB-5A5C7D993286}" srcOrd="3" destOrd="0" parTransId="{7A275039-5AB6-4362-AB73-F13A9F9122F0}" sibTransId="{519A8ACA-9C3B-4CA6-9D23-4C06BE83DC92}"/>
    <dgm:cxn modelId="{EFC48F1D-5B51-4D8F-A71D-B6C16D9A464F}" type="presOf" srcId="{7710A4F6-EED4-4917-BCB1-00971554C8DE}" destId="{F50B7283-ED17-4133-AF9A-0FB6C733D838}" srcOrd="0" destOrd="0" presId="urn:microsoft.com/office/officeart/2005/8/layout/vList5"/>
    <dgm:cxn modelId="{5F80811E-DB97-4950-8213-AACE41F63FED}" type="presOf" srcId="{5DB69582-3232-485E-ACBA-C68FDDF5FAD6}" destId="{E5D6779A-6F0B-41DC-AB5C-1EFFD42DB54C}" srcOrd="0" destOrd="0" presId="urn:microsoft.com/office/officeart/2005/8/layout/vList5"/>
    <dgm:cxn modelId="{FC95B325-3DB6-4292-B4B3-353F9EE4CF33}" type="presOf" srcId="{F7DDDEF9-6E90-4439-AF28-63EACD8963EC}" destId="{E91A7DC9-A559-41DD-9F8E-39DB9090A6DF}" srcOrd="0" destOrd="0" presId="urn:microsoft.com/office/officeart/2005/8/layout/vList5"/>
    <dgm:cxn modelId="{D141E929-5BA9-42DF-8B8C-6DF8C7C1B270}" srcId="{7710A4F6-EED4-4917-BCB1-00971554C8DE}" destId="{D7BF78A3-79DF-4A31-A50B-2899474FD901}" srcOrd="11" destOrd="0" parTransId="{9DD7E6E9-141A-4B40-B47A-D22FEE210102}" sibTransId="{651FB934-2D77-4826-825C-BEE5D0E35251}"/>
    <dgm:cxn modelId="{B1E6BB2D-9542-42B1-9654-A52D8E5F64DB}" type="presOf" srcId="{EC09A84D-274B-4C37-8B68-9EDF794395E0}" destId="{42F02D6F-90CB-4F24-BABD-7BA319F2BA31}" srcOrd="0" destOrd="0" presId="urn:microsoft.com/office/officeart/2005/8/layout/vList5"/>
    <dgm:cxn modelId="{DC4C3730-E9E9-4AEB-B0C4-553E7DAD0482}" type="presOf" srcId="{57196917-B345-4916-81FB-5A5C7D993286}" destId="{BEEE82E6-F0EA-4C65-A72F-CD6D2FD938C5}" srcOrd="0" destOrd="0" presId="urn:microsoft.com/office/officeart/2005/8/layout/vList5"/>
    <dgm:cxn modelId="{7540713A-0AD0-45E9-87A5-E374181E9142}" srcId="{7710A4F6-EED4-4917-BCB1-00971554C8DE}" destId="{9F86F402-7655-4519-A724-5B0E8E218573}" srcOrd="8" destOrd="0" parTransId="{24782B46-4AA0-4782-B2A1-2754F47D783A}" sibTransId="{29F2D497-6C2B-40A4-888C-E7D2DBD7552A}"/>
    <dgm:cxn modelId="{8252D940-ABD2-4C60-ADB4-6257D605D1B8}" srcId="{7710A4F6-EED4-4917-BCB1-00971554C8DE}" destId="{ACC86924-58C0-4260-8743-ECF331CDB94F}" srcOrd="10" destOrd="0" parTransId="{517A45E9-7E22-4598-84FA-E8F2C4106E32}" sibTransId="{C7E3E39E-D77B-4F04-AB37-5D617026BA2C}"/>
    <dgm:cxn modelId="{5311F265-5BC7-4F96-9645-84119D3E9338}" srcId="{7710A4F6-EED4-4917-BCB1-00971554C8DE}" destId="{512B6804-B8D0-45CC-9912-F6613E98EF08}" srcOrd="4" destOrd="0" parTransId="{7D98BF15-DCC4-4FF1-BF16-714B405070CC}" sibTransId="{CF9F1657-CDF9-4F5F-A095-56EE968F421E}"/>
    <dgm:cxn modelId="{9B5EAB6A-0424-44C1-AAA8-9293DC8ED538}" type="presOf" srcId="{2BF41AF8-EF68-4BE1-99C8-092ED74BD517}" destId="{2F1C6AED-37DC-4E0E-A220-62E1423CE872}" srcOrd="0" destOrd="0" presId="urn:microsoft.com/office/officeart/2005/8/layout/vList5"/>
    <dgm:cxn modelId="{40C4BA71-158A-4802-8E7C-85A554298508}" type="presOf" srcId="{9F86F402-7655-4519-A724-5B0E8E218573}" destId="{FB8E9442-F0A7-4241-951A-B3AFFFD43D4B}" srcOrd="0" destOrd="0" presId="urn:microsoft.com/office/officeart/2005/8/layout/vList5"/>
    <dgm:cxn modelId="{3D976372-DDB7-4ED4-AC34-680CCE9C28EB}" type="presOf" srcId="{ACC86924-58C0-4260-8743-ECF331CDB94F}" destId="{91F4A09F-55AC-42C9-97F7-A7E42B0B0223}" srcOrd="0" destOrd="0" presId="urn:microsoft.com/office/officeart/2005/8/layout/vList5"/>
    <dgm:cxn modelId="{71CE7D78-0E6F-4301-B7CA-EF6C5072EA13}" type="presOf" srcId="{007E56C7-7608-494B-AF48-4983867599F4}" destId="{03922562-DBC8-4E32-87A4-43A9A8841EA7}" srcOrd="0" destOrd="0" presId="urn:microsoft.com/office/officeart/2005/8/layout/vList5"/>
    <dgm:cxn modelId="{3373257B-F771-494A-9B42-F287CF12F61F}" srcId="{7710A4F6-EED4-4917-BCB1-00971554C8DE}" destId="{F7DDDEF9-6E90-4439-AF28-63EACD8963EC}" srcOrd="2" destOrd="0" parTransId="{113F25B8-BD9F-4083-9A7A-0444F68717B7}" sibTransId="{F087ED56-61B5-4C59-BCB7-C16306EC9CE6}"/>
    <dgm:cxn modelId="{B6C6388E-DBAC-410D-B6E6-8A30581B5252}" srcId="{7710A4F6-EED4-4917-BCB1-00971554C8DE}" destId="{EC09A84D-274B-4C37-8B68-9EDF794395E0}" srcOrd="6" destOrd="0" parTransId="{52DB6CC5-8761-4A4A-97E4-EF52BC7C6B15}" sibTransId="{849E0C8B-3B8D-4F16-BAC7-EA9F6726CE2F}"/>
    <dgm:cxn modelId="{F0A4718E-74E3-4065-A376-7465A216C5FE}" srcId="{7710A4F6-EED4-4917-BCB1-00971554C8DE}" destId="{135B36E0-29A3-4E38-8018-39C4CBC131B5}" srcOrd="7" destOrd="0" parTransId="{51DC85E4-124D-451F-A394-4847D65EBBF7}" sibTransId="{228FA934-E85B-4413-8E7E-5548F5F12FDD}"/>
    <dgm:cxn modelId="{92507796-1F13-4766-9BC6-96A355183B37}" srcId="{7710A4F6-EED4-4917-BCB1-00971554C8DE}" destId="{007E56C7-7608-494B-AF48-4983867599F4}" srcOrd="5" destOrd="0" parTransId="{23630EA5-8A17-49EC-9BB4-6CF8FC3E23C8}" sibTransId="{3EA31461-4F6C-4573-9479-F12F6DC97D12}"/>
    <dgm:cxn modelId="{F51824AC-9A80-4D62-957A-DF0BCED11C46}" srcId="{7710A4F6-EED4-4917-BCB1-00971554C8DE}" destId="{5DB69582-3232-485E-ACBA-C68FDDF5FAD6}" srcOrd="9" destOrd="0" parTransId="{30B1BA43-9B27-46DD-8664-1B53D5E744FB}" sibTransId="{5020C3CB-9AB6-43B3-A5BD-4C55A83B8E01}"/>
    <dgm:cxn modelId="{DAD09FBC-829D-414A-B416-EC4F77CE8550}" srcId="{7710A4F6-EED4-4917-BCB1-00971554C8DE}" destId="{2BF41AF8-EF68-4BE1-99C8-092ED74BD517}" srcOrd="1" destOrd="0" parTransId="{4B07E92A-F2BB-4CD3-8762-F24A489B350E}" sibTransId="{C2A2075E-11A1-43FC-A3EC-9B0E24E2138A}"/>
    <dgm:cxn modelId="{FCEA07C6-BC98-4CB1-8E1A-E1859AE95EA6}" srcId="{7710A4F6-EED4-4917-BCB1-00971554C8DE}" destId="{7E4047F7-7502-4F4E-B1E8-30F28E553D2A}" srcOrd="0" destOrd="0" parTransId="{EF80BD31-F1CB-4EE9-8F80-2C1FA02E8747}" sibTransId="{3C568432-AC60-4983-BB6A-C02CB1FE9492}"/>
    <dgm:cxn modelId="{9F8E73C9-68E7-4D4D-A21B-8A5B4A8A5CA0}" type="presOf" srcId="{7E4047F7-7502-4F4E-B1E8-30F28E553D2A}" destId="{367CF8FA-CF0A-48D4-9093-66DE8EC423B2}" srcOrd="0" destOrd="0" presId="urn:microsoft.com/office/officeart/2005/8/layout/vList5"/>
    <dgm:cxn modelId="{B8E0A6D2-2BA0-40B9-B800-1A0BD492CEA0}" type="presOf" srcId="{135B36E0-29A3-4E38-8018-39C4CBC131B5}" destId="{136B0CBA-6FD0-437A-8677-B7BBABF7A3A4}" srcOrd="0" destOrd="0" presId="urn:microsoft.com/office/officeart/2005/8/layout/vList5"/>
    <dgm:cxn modelId="{AC3A51EE-368C-43F1-9C9A-E54FC1AF9CCC}" type="presOf" srcId="{512B6804-B8D0-45CC-9912-F6613E98EF08}" destId="{B7AB5A33-2902-4353-8688-20A2011EE03B}" srcOrd="0" destOrd="0" presId="urn:microsoft.com/office/officeart/2005/8/layout/vList5"/>
    <dgm:cxn modelId="{2139157D-6C5F-4A20-9063-05BAD9AFED36}" type="presParOf" srcId="{F50B7283-ED17-4133-AF9A-0FB6C733D838}" destId="{777D8FEC-F0FC-447D-8D96-973DAC3CF1F4}" srcOrd="0" destOrd="0" presId="urn:microsoft.com/office/officeart/2005/8/layout/vList5"/>
    <dgm:cxn modelId="{FCD70B81-6EEE-4CF8-BFA0-3E22CB5EFC54}" type="presParOf" srcId="{777D8FEC-F0FC-447D-8D96-973DAC3CF1F4}" destId="{367CF8FA-CF0A-48D4-9093-66DE8EC423B2}" srcOrd="0" destOrd="0" presId="urn:microsoft.com/office/officeart/2005/8/layout/vList5"/>
    <dgm:cxn modelId="{E588AD0F-5DC4-4CBD-9647-42E69ECCC86F}" type="presParOf" srcId="{F50B7283-ED17-4133-AF9A-0FB6C733D838}" destId="{E49EA032-2593-4914-883D-F9E3D9ACFFD8}" srcOrd="1" destOrd="0" presId="urn:microsoft.com/office/officeart/2005/8/layout/vList5"/>
    <dgm:cxn modelId="{2DD448E8-EE2D-4F5D-AB8C-227A3520CC9B}" type="presParOf" srcId="{F50B7283-ED17-4133-AF9A-0FB6C733D838}" destId="{DA403874-4336-435B-B421-6CEB62746B2E}" srcOrd="2" destOrd="0" presId="urn:microsoft.com/office/officeart/2005/8/layout/vList5"/>
    <dgm:cxn modelId="{E6A3A34E-4B00-4A4D-9A8B-8511E0D5BB06}" type="presParOf" srcId="{DA403874-4336-435B-B421-6CEB62746B2E}" destId="{2F1C6AED-37DC-4E0E-A220-62E1423CE872}" srcOrd="0" destOrd="0" presId="urn:microsoft.com/office/officeart/2005/8/layout/vList5"/>
    <dgm:cxn modelId="{50314888-351F-4EC3-8112-D0C29D1214D5}" type="presParOf" srcId="{F50B7283-ED17-4133-AF9A-0FB6C733D838}" destId="{F4AAE12D-D6CA-477B-A834-049FC3F2128F}" srcOrd="3" destOrd="0" presId="urn:microsoft.com/office/officeart/2005/8/layout/vList5"/>
    <dgm:cxn modelId="{EC38C533-8D78-4B42-B58F-F7B73505F634}" type="presParOf" srcId="{F50B7283-ED17-4133-AF9A-0FB6C733D838}" destId="{8965F84E-E746-4F5D-8346-F153D1B2B884}" srcOrd="4" destOrd="0" presId="urn:microsoft.com/office/officeart/2005/8/layout/vList5"/>
    <dgm:cxn modelId="{AADB9377-56A6-4264-A2C3-CE2F268D6AC8}" type="presParOf" srcId="{8965F84E-E746-4F5D-8346-F153D1B2B884}" destId="{E91A7DC9-A559-41DD-9F8E-39DB9090A6DF}" srcOrd="0" destOrd="0" presId="urn:microsoft.com/office/officeart/2005/8/layout/vList5"/>
    <dgm:cxn modelId="{4EAF1CE0-4706-4039-AA4F-AD36EC30D892}" type="presParOf" srcId="{F50B7283-ED17-4133-AF9A-0FB6C733D838}" destId="{C3F171A2-1BA8-477D-ABE7-99B5F60EB74A}" srcOrd="5" destOrd="0" presId="urn:microsoft.com/office/officeart/2005/8/layout/vList5"/>
    <dgm:cxn modelId="{4F2B234D-735B-4103-8228-E3B5408DC276}" type="presParOf" srcId="{F50B7283-ED17-4133-AF9A-0FB6C733D838}" destId="{7A7E5239-2E1B-4877-9AF0-5DF8AA7E3939}" srcOrd="6" destOrd="0" presId="urn:microsoft.com/office/officeart/2005/8/layout/vList5"/>
    <dgm:cxn modelId="{424257A5-C7CC-4103-9A92-5FCBF6F429EE}" type="presParOf" srcId="{7A7E5239-2E1B-4877-9AF0-5DF8AA7E3939}" destId="{BEEE82E6-F0EA-4C65-A72F-CD6D2FD938C5}" srcOrd="0" destOrd="0" presId="urn:microsoft.com/office/officeart/2005/8/layout/vList5"/>
    <dgm:cxn modelId="{03BD583F-601D-4997-A891-888C84C96F44}" type="presParOf" srcId="{F50B7283-ED17-4133-AF9A-0FB6C733D838}" destId="{13057861-E497-4547-B4AB-DE32E73C60A5}" srcOrd="7" destOrd="0" presId="urn:microsoft.com/office/officeart/2005/8/layout/vList5"/>
    <dgm:cxn modelId="{29AB84F5-6F0E-4793-95D4-2E1BD068FC23}" type="presParOf" srcId="{F50B7283-ED17-4133-AF9A-0FB6C733D838}" destId="{97AF4BF2-0128-443C-BE40-A3AFE65907B4}" srcOrd="8" destOrd="0" presId="urn:microsoft.com/office/officeart/2005/8/layout/vList5"/>
    <dgm:cxn modelId="{00E735C9-D39A-4D4F-914C-80D79E296D6A}" type="presParOf" srcId="{97AF4BF2-0128-443C-BE40-A3AFE65907B4}" destId="{B7AB5A33-2902-4353-8688-20A2011EE03B}" srcOrd="0" destOrd="0" presId="urn:microsoft.com/office/officeart/2005/8/layout/vList5"/>
    <dgm:cxn modelId="{CF86AB10-F688-4171-A617-E680BAC9A60D}" type="presParOf" srcId="{F50B7283-ED17-4133-AF9A-0FB6C733D838}" destId="{096BC485-06FE-4899-9532-D8B9E44381FA}" srcOrd="9" destOrd="0" presId="urn:microsoft.com/office/officeart/2005/8/layout/vList5"/>
    <dgm:cxn modelId="{0285553A-93C1-4064-8825-404A8348B937}" type="presParOf" srcId="{F50B7283-ED17-4133-AF9A-0FB6C733D838}" destId="{3059161F-6EF5-4830-9172-9501DC970775}" srcOrd="10" destOrd="0" presId="urn:microsoft.com/office/officeart/2005/8/layout/vList5"/>
    <dgm:cxn modelId="{B4584F65-F098-4320-B1FF-ADEC0C2D1BFE}" type="presParOf" srcId="{3059161F-6EF5-4830-9172-9501DC970775}" destId="{03922562-DBC8-4E32-87A4-43A9A8841EA7}" srcOrd="0" destOrd="0" presId="urn:microsoft.com/office/officeart/2005/8/layout/vList5"/>
    <dgm:cxn modelId="{35E6A094-439A-4DFD-974B-F8E06406278A}" type="presParOf" srcId="{F50B7283-ED17-4133-AF9A-0FB6C733D838}" destId="{56F24578-3503-46A5-8BC1-067E6D833ED8}" srcOrd="11" destOrd="0" presId="urn:microsoft.com/office/officeart/2005/8/layout/vList5"/>
    <dgm:cxn modelId="{80EA70EF-C1F0-4FA4-91A5-73D8CA71149C}" type="presParOf" srcId="{F50B7283-ED17-4133-AF9A-0FB6C733D838}" destId="{77F1906B-A602-46A2-A475-774922063AE6}" srcOrd="12" destOrd="0" presId="urn:microsoft.com/office/officeart/2005/8/layout/vList5"/>
    <dgm:cxn modelId="{BEA1F990-758A-489B-A234-4553ABB49339}" type="presParOf" srcId="{77F1906B-A602-46A2-A475-774922063AE6}" destId="{42F02D6F-90CB-4F24-BABD-7BA319F2BA31}" srcOrd="0" destOrd="0" presId="urn:microsoft.com/office/officeart/2005/8/layout/vList5"/>
    <dgm:cxn modelId="{28AA1218-6A8E-4FF8-918A-0791EAF17982}" type="presParOf" srcId="{F50B7283-ED17-4133-AF9A-0FB6C733D838}" destId="{246429C6-4130-4852-A81B-BEB0F467BAEA}" srcOrd="13" destOrd="0" presId="urn:microsoft.com/office/officeart/2005/8/layout/vList5"/>
    <dgm:cxn modelId="{53C1C70C-050F-4F27-ACAA-76077FA75A2D}" type="presParOf" srcId="{F50B7283-ED17-4133-AF9A-0FB6C733D838}" destId="{81EB24FB-197F-4DB5-AFB9-C094DD9D0E87}" srcOrd="14" destOrd="0" presId="urn:microsoft.com/office/officeart/2005/8/layout/vList5"/>
    <dgm:cxn modelId="{9ADE161E-438B-4D24-A3BA-3DF91151649E}" type="presParOf" srcId="{81EB24FB-197F-4DB5-AFB9-C094DD9D0E87}" destId="{136B0CBA-6FD0-437A-8677-B7BBABF7A3A4}" srcOrd="0" destOrd="0" presId="urn:microsoft.com/office/officeart/2005/8/layout/vList5"/>
    <dgm:cxn modelId="{26065061-30F5-47A6-ACB8-AD6115BA4A3F}" type="presParOf" srcId="{F50B7283-ED17-4133-AF9A-0FB6C733D838}" destId="{F545C742-37CF-4CF5-8B1D-5DEE36451508}" srcOrd="15" destOrd="0" presId="urn:microsoft.com/office/officeart/2005/8/layout/vList5"/>
    <dgm:cxn modelId="{A6DF4B2B-E4A9-4245-B3D6-50DFB2A4EA86}" type="presParOf" srcId="{F50B7283-ED17-4133-AF9A-0FB6C733D838}" destId="{BC136C6D-3E41-460D-B24E-F239022DC993}" srcOrd="16" destOrd="0" presId="urn:microsoft.com/office/officeart/2005/8/layout/vList5"/>
    <dgm:cxn modelId="{15A82D2E-7701-420B-9837-487FB092190E}" type="presParOf" srcId="{BC136C6D-3E41-460D-B24E-F239022DC993}" destId="{FB8E9442-F0A7-4241-951A-B3AFFFD43D4B}" srcOrd="0" destOrd="0" presId="urn:microsoft.com/office/officeart/2005/8/layout/vList5"/>
    <dgm:cxn modelId="{9F70170B-3E38-4788-B3E5-759612C41345}" type="presParOf" srcId="{F50B7283-ED17-4133-AF9A-0FB6C733D838}" destId="{DCFF9A9F-854E-4C3D-AAFD-9C9DDE45C2DC}" srcOrd="17" destOrd="0" presId="urn:microsoft.com/office/officeart/2005/8/layout/vList5"/>
    <dgm:cxn modelId="{7E56A7EE-36AB-4D71-B95E-7BFED6EFF0E8}" type="presParOf" srcId="{F50B7283-ED17-4133-AF9A-0FB6C733D838}" destId="{2ECC8E9E-416E-46BA-A5A7-4E5747634149}" srcOrd="18" destOrd="0" presId="urn:microsoft.com/office/officeart/2005/8/layout/vList5"/>
    <dgm:cxn modelId="{E6AAE70B-0A89-4C8D-86DC-371B7D5DBFD3}" type="presParOf" srcId="{2ECC8E9E-416E-46BA-A5A7-4E5747634149}" destId="{E5D6779A-6F0B-41DC-AB5C-1EFFD42DB54C}" srcOrd="0" destOrd="0" presId="urn:microsoft.com/office/officeart/2005/8/layout/vList5"/>
    <dgm:cxn modelId="{7E210E88-4947-478E-82CA-3D7170EA9866}" type="presParOf" srcId="{F50B7283-ED17-4133-AF9A-0FB6C733D838}" destId="{2957DA3B-3771-439F-B764-6B672D393E92}" srcOrd="19" destOrd="0" presId="urn:microsoft.com/office/officeart/2005/8/layout/vList5"/>
    <dgm:cxn modelId="{652823F8-250B-47A0-B90F-020C3C7C7E9A}" type="presParOf" srcId="{F50B7283-ED17-4133-AF9A-0FB6C733D838}" destId="{93A56991-3830-4A78-A8E8-16BDCAF61150}" srcOrd="20" destOrd="0" presId="urn:microsoft.com/office/officeart/2005/8/layout/vList5"/>
    <dgm:cxn modelId="{C9F5E402-193B-4256-8832-A1BC9F6D4717}" type="presParOf" srcId="{93A56991-3830-4A78-A8E8-16BDCAF61150}" destId="{91F4A09F-55AC-42C9-97F7-A7E42B0B0223}" srcOrd="0" destOrd="0" presId="urn:microsoft.com/office/officeart/2005/8/layout/vList5"/>
    <dgm:cxn modelId="{1B670D52-9097-475E-AB24-04799F1DDE0D}" type="presParOf" srcId="{F50B7283-ED17-4133-AF9A-0FB6C733D838}" destId="{6F4728A7-C7AB-428E-BA99-134FF576D422}" srcOrd="21" destOrd="0" presId="urn:microsoft.com/office/officeart/2005/8/layout/vList5"/>
    <dgm:cxn modelId="{714E67C4-7543-4F61-B393-3EA5892BF8E9}" type="presParOf" srcId="{F50B7283-ED17-4133-AF9A-0FB6C733D838}" destId="{FCDB8C86-C391-4960-8A1E-6BC19E4278E9}" srcOrd="22" destOrd="0" presId="urn:microsoft.com/office/officeart/2005/8/layout/vList5"/>
    <dgm:cxn modelId="{CE15ECE3-19DD-49CD-A513-6697F6D90CEB}" type="presParOf" srcId="{FCDB8C86-C391-4960-8A1E-6BC19E4278E9}" destId="{E0C69CA2-CB9A-481E-9143-4C30CD8B8A5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CF8FA-CF0A-48D4-9093-66DE8EC423B2}">
      <dsp:nvSpPr>
        <dsp:cNvPr id="0" name=""/>
        <dsp:cNvSpPr/>
      </dsp:nvSpPr>
      <dsp:spPr>
        <a:xfrm>
          <a:off x="2750819" y="2226"/>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Simple</a:t>
          </a:r>
        </a:p>
      </dsp:txBody>
      <dsp:txXfrm>
        <a:off x="2765899" y="17306"/>
        <a:ext cx="3064512" cy="278762"/>
      </dsp:txXfrm>
    </dsp:sp>
    <dsp:sp modelId="{2F1C6AED-37DC-4E0E-A220-62E1423CE872}">
      <dsp:nvSpPr>
        <dsp:cNvPr id="0" name=""/>
        <dsp:cNvSpPr/>
      </dsp:nvSpPr>
      <dsp:spPr>
        <a:xfrm>
          <a:off x="2750819" y="326596"/>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Object-Oriented</a:t>
          </a:r>
        </a:p>
      </dsp:txBody>
      <dsp:txXfrm>
        <a:off x="2765899" y="341676"/>
        <a:ext cx="3064512" cy="278762"/>
      </dsp:txXfrm>
    </dsp:sp>
    <dsp:sp modelId="{E91A7DC9-A559-41DD-9F8E-39DB9090A6DF}">
      <dsp:nvSpPr>
        <dsp:cNvPr id="0" name=""/>
        <dsp:cNvSpPr/>
      </dsp:nvSpPr>
      <dsp:spPr>
        <a:xfrm>
          <a:off x="2750819" y="650965"/>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Platform independent</a:t>
          </a:r>
        </a:p>
      </dsp:txBody>
      <dsp:txXfrm>
        <a:off x="2765899" y="666045"/>
        <a:ext cx="3064512" cy="278762"/>
      </dsp:txXfrm>
    </dsp:sp>
    <dsp:sp modelId="{BEEE82E6-F0EA-4C65-A72F-CD6D2FD938C5}">
      <dsp:nvSpPr>
        <dsp:cNvPr id="0" name=""/>
        <dsp:cNvSpPr/>
      </dsp:nvSpPr>
      <dsp:spPr>
        <a:xfrm>
          <a:off x="2750819" y="975334"/>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Secured</a:t>
          </a:r>
        </a:p>
      </dsp:txBody>
      <dsp:txXfrm>
        <a:off x="2765899" y="990414"/>
        <a:ext cx="3064512" cy="278762"/>
      </dsp:txXfrm>
    </dsp:sp>
    <dsp:sp modelId="{B7AB5A33-2902-4353-8688-20A2011EE03B}">
      <dsp:nvSpPr>
        <dsp:cNvPr id="0" name=""/>
        <dsp:cNvSpPr/>
      </dsp:nvSpPr>
      <dsp:spPr>
        <a:xfrm>
          <a:off x="2750819" y="1299703"/>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Robust</a:t>
          </a:r>
        </a:p>
      </dsp:txBody>
      <dsp:txXfrm>
        <a:off x="2765899" y="1314783"/>
        <a:ext cx="3064512" cy="278762"/>
      </dsp:txXfrm>
    </dsp:sp>
    <dsp:sp modelId="{03922562-DBC8-4E32-87A4-43A9A8841EA7}">
      <dsp:nvSpPr>
        <dsp:cNvPr id="0" name=""/>
        <dsp:cNvSpPr/>
      </dsp:nvSpPr>
      <dsp:spPr>
        <a:xfrm>
          <a:off x="2750819" y="1624072"/>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Architecture neutral</a:t>
          </a:r>
        </a:p>
      </dsp:txBody>
      <dsp:txXfrm>
        <a:off x="2765899" y="1639152"/>
        <a:ext cx="3064512" cy="278762"/>
      </dsp:txXfrm>
    </dsp:sp>
    <dsp:sp modelId="{42F02D6F-90CB-4F24-BABD-7BA319F2BA31}">
      <dsp:nvSpPr>
        <dsp:cNvPr id="0" name=""/>
        <dsp:cNvSpPr/>
      </dsp:nvSpPr>
      <dsp:spPr>
        <a:xfrm>
          <a:off x="2750819" y="1948441"/>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Portable</a:t>
          </a:r>
        </a:p>
      </dsp:txBody>
      <dsp:txXfrm>
        <a:off x="2765899" y="1963521"/>
        <a:ext cx="3064512" cy="278762"/>
      </dsp:txXfrm>
    </dsp:sp>
    <dsp:sp modelId="{136B0CBA-6FD0-437A-8677-B7BBABF7A3A4}">
      <dsp:nvSpPr>
        <dsp:cNvPr id="0" name=""/>
        <dsp:cNvSpPr/>
      </dsp:nvSpPr>
      <dsp:spPr>
        <a:xfrm>
          <a:off x="2750819" y="2272810"/>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Dynamic</a:t>
          </a:r>
        </a:p>
      </dsp:txBody>
      <dsp:txXfrm>
        <a:off x="2765899" y="2287890"/>
        <a:ext cx="3064512" cy="278762"/>
      </dsp:txXfrm>
    </dsp:sp>
    <dsp:sp modelId="{FB8E9442-F0A7-4241-951A-B3AFFFD43D4B}">
      <dsp:nvSpPr>
        <dsp:cNvPr id="0" name=""/>
        <dsp:cNvSpPr/>
      </dsp:nvSpPr>
      <dsp:spPr>
        <a:xfrm>
          <a:off x="2750819" y="2597179"/>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Interpreted</a:t>
          </a:r>
        </a:p>
      </dsp:txBody>
      <dsp:txXfrm>
        <a:off x="2765899" y="2612259"/>
        <a:ext cx="3064512" cy="278762"/>
      </dsp:txXfrm>
    </dsp:sp>
    <dsp:sp modelId="{E5D6779A-6F0B-41DC-AB5C-1EFFD42DB54C}">
      <dsp:nvSpPr>
        <dsp:cNvPr id="0" name=""/>
        <dsp:cNvSpPr/>
      </dsp:nvSpPr>
      <dsp:spPr>
        <a:xfrm>
          <a:off x="2750819" y="2921548"/>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High Performance</a:t>
          </a:r>
        </a:p>
      </dsp:txBody>
      <dsp:txXfrm>
        <a:off x="2765899" y="2936628"/>
        <a:ext cx="3064512" cy="278762"/>
      </dsp:txXfrm>
    </dsp:sp>
    <dsp:sp modelId="{91F4A09F-55AC-42C9-97F7-A7E42B0B0223}">
      <dsp:nvSpPr>
        <dsp:cNvPr id="0" name=""/>
        <dsp:cNvSpPr/>
      </dsp:nvSpPr>
      <dsp:spPr>
        <a:xfrm>
          <a:off x="2750819" y="3245918"/>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Multithreaded</a:t>
          </a:r>
        </a:p>
      </dsp:txBody>
      <dsp:txXfrm>
        <a:off x="2765899" y="3260998"/>
        <a:ext cx="3064512" cy="278762"/>
      </dsp:txXfrm>
    </dsp:sp>
    <dsp:sp modelId="{E0C69CA2-CB9A-481E-9143-4C30CD8B8A55}">
      <dsp:nvSpPr>
        <dsp:cNvPr id="0" name=""/>
        <dsp:cNvSpPr/>
      </dsp:nvSpPr>
      <dsp:spPr>
        <a:xfrm>
          <a:off x="2750819" y="3570287"/>
          <a:ext cx="3094672" cy="3089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Distributed</a:t>
          </a:r>
        </a:p>
      </dsp:txBody>
      <dsp:txXfrm>
        <a:off x="2765899" y="3585367"/>
        <a:ext cx="3064512" cy="2787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9A7D7-2A2A-4185-906F-27020B614BAE}" type="datetimeFigureOut">
              <a:rPr lang="en-US" smtClean="0"/>
              <a:t>9/7/2018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D03BF-EB13-40D2-ACD6-9AFB064F4A3D}" type="slidenum">
              <a:rPr lang="en-US" smtClean="0"/>
              <a:t>‹#›</a:t>
            </a:fld>
            <a:endParaRPr lang="en-US"/>
          </a:p>
        </p:txBody>
      </p:sp>
    </p:spTree>
    <p:extLst>
      <p:ext uri="{BB962C8B-B14F-4D97-AF65-F5344CB8AC3E}">
        <p14:creationId xmlns:p14="http://schemas.microsoft.com/office/powerpoint/2010/main" val="40362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D03BF-EB13-40D2-ACD6-9AFB064F4A3D}" type="slidenum">
              <a:rPr lang="en-US" smtClean="0"/>
              <a:t>10</a:t>
            </a:fld>
            <a:endParaRPr lang="en-US"/>
          </a:p>
        </p:txBody>
      </p:sp>
    </p:spTree>
    <p:extLst>
      <p:ext uri="{BB962C8B-B14F-4D97-AF65-F5344CB8AC3E}">
        <p14:creationId xmlns:p14="http://schemas.microsoft.com/office/powerpoint/2010/main" val="2223750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spcBef>
                <a:spcPct val="30000"/>
              </a:spcBef>
              <a:defRPr sz="1200">
                <a:solidFill>
                  <a:schemeClr val="tx1"/>
                </a:solidFill>
                <a:latin typeface="Times New Roman" panose="02020603050405020304" pitchFamily="18" charset="0"/>
              </a:defRPr>
            </a:lvl1pPr>
            <a:lvl2pPr marL="742950" indent="-285750" defTabSz="909638">
              <a:spcBef>
                <a:spcPct val="30000"/>
              </a:spcBef>
              <a:defRPr sz="1200">
                <a:solidFill>
                  <a:schemeClr val="tx1"/>
                </a:solidFill>
                <a:latin typeface="Times New Roman" panose="02020603050405020304" pitchFamily="18" charset="0"/>
              </a:defRPr>
            </a:lvl2pPr>
            <a:lvl3pPr marL="1143000" indent="-228600" defTabSz="909638">
              <a:spcBef>
                <a:spcPct val="30000"/>
              </a:spcBef>
              <a:defRPr sz="1200">
                <a:solidFill>
                  <a:schemeClr val="tx1"/>
                </a:solidFill>
                <a:latin typeface="Times New Roman" panose="02020603050405020304" pitchFamily="18" charset="0"/>
              </a:defRPr>
            </a:lvl3pPr>
            <a:lvl4pPr marL="1600200" indent="-228600" defTabSz="909638">
              <a:spcBef>
                <a:spcPct val="30000"/>
              </a:spcBef>
              <a:defRPr sz="1200">
                <a:solidFill>
                  <a:schemeClr val="tx1"/>
                </a:solidFill>
                <a:latin typeface="Times New Roman" panose="02020603050405020304" pitchFamily="18" charset="0"/>
              </a:defRPr>
            </a:lvl4pPr>
            <a:lvl5pPr marL="2057400" indent="-228600" defTabSz="909638">
              <a:spcBef>
                <a:spcPct val="30000"/>
              </a:spcBef>
              <a:defRPr sz="1200">
                <a:solidFill>
                  <a:schemeClr val="tx1"/>
                </a:solidFill>
                <a:latin typeface="Times New Roman" panose="02020603050405020304" pitchFamily="18" charset="0"/>
              </a:defRPr>
            </a:lvl5pPr>
            <a:lvl6pPr marL="2514600" indent="-228600" defTabSz="9096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96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96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96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3C93C4-7933-4BC3-8AD5-5EF92F9318A0}" type="slidenum">
              <a:rPr lang="en-US" altLang="en-US" sz="1800" smtClean="0">
                <a:latin typeface="Arial" panose="020B0604020202020204" pitchFamily="34" charset="0"/>
              </a:rPr>
              <a:pPr>
                <a:spcBef>
                  <a:spcPct val="0"/>
                </a:spcBef>
              </a:pPr>
              <a:t>100</a:t>
            </a:fld>
            <a:endParaRPr lang="en-US" altLang="en-US" sz="1800">
              <a:latin typeface="Arial" panose="020B0604020202020204" pitchFamily="34" charset="0"/>
            </a:endParaRPr>
          </a:p>
        </p:txBody>
      </p:sp>
    </p:spTree>
    <p:extLst>
      <p:ext uri="{BB962C8B-B14F-4D97-AF65-F5344CB8AC3E}">
        <p14:creationId xmlns:p14="http://schemas.microsoft.com/office/powerpoint/2010/main" val="3056034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156AC-B784-4099-9FF1-DBC14F385A6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426842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20E96-76A8-48A7-AF01-53065A8CD340}"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312463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A91228-E22D-4F9E-BF01-3BC67347BC34}"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950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132BB-0E5B-44B8-AE11-2CA197BD8BC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770223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537CBA-DB13-4B01-95DE-5FFB61942F7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7981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786F62-86DB-4AE8-89B0-78CBF45867C7}"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537479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C4DD1-300D-46D2-9304-BDCDAA7148A2}"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3767276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C2E3DE-C095-4FD6-B24C-8F792A0B62B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76895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12472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5BEB4-AE5C-4046-B740-61BD769B2B8F}"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216968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0E5886-130B-4B2E-8552-DF4CFFC7E6F8}"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3731842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DDC986-278A-4566-8910-3AE8225B36F6}" type="datetime1">
              <a:rPr lang="en-US" smtClean="0"/>
              <a:t>9/7/2018</a:t>
            </a:fld>
            <a:endParaRPr lang="en-US"/>
          </a:p>
        </p:txBody>
      </p:sp>
      <p:sp>
        <p:nvSpPr>
          <p:cNvPr id="8" name="Footer Placeholder 7"/>
          <p:cNvSpPr>
            <a:spLocks noGrp="1"/>
          </p:cNvSpPr>
          <p:nvPr>
            <p:ph type="ftr" sz="quarter" idx="11"/>
          </p:nvPr>
        </p:nvSpPr>
        <p:spPr/>
        <p:txBody>
          <a:bodyPr/>
          <a:lstStyle/>
          <a:p>
            <a:r>
              <a:rPr lang="en-US"/>
              <a:t>Presented by MangaRao</a:t>
            </a:r>
          </a:p>
        </p:txBody>
      </p:sp>
      <p:sp>
        <p:nvSpPr>
          <p:cNvPr id="9" name="Slide Number Placeholder 8"/>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344028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9E9C3-DDA1-46A1-BFA0-C2491B8DE52D}"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317490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6DE91-2B04-466F-9E76-A7B284C13994}"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4" name="Slide Number Placeholder 3"/>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1216096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4642D4-8B4B-4427-A406-26761C94D757}"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55850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AB2C3-DE63-4489-AA34-C1EF20C5D99E}"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a:t>
            </a:fld>
            <a:endParaRPr lang="en-US"/>
          </a:p>
        </p:txBody>
      </p:sp>
    </p:spTree>
    <p:extLst>
      <p:ext uri="{BB962C8B-B14F-4D97-AF65-F5344CB8AC3E}">
        <p14:creationId xmlns:p14="http://schemas.microsoft.com/office/powerpoint/2010/main" val="159587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1210C7-229A-4A94-B80D-1AD605B88F21}" type="datetime1">
              <a:rPr lang="en-US" smtClean="0"/>
              <a:t>9/7/2018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Presented by MangaRao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9931A7E-7F88-4661-8234-9559DD8B88FB}" type="slidenum">
              <a:rPr lang="en-US" smtClean="0"/>
              <a:t>‹#›</a:t>
            </a:fld>
            <a:endParaRPr lang="en-US"/>
          </a:p>
        </p:txBody>
      </p:sp>
    </p:spTree>
    <p:extLst>
      <p:ext uri="{BB962C8B-B14F-4D97-AF65-F5344CB8AC3E}">
        <p14:creationId xmlns:p14="http://schemas.microsoft.com/office/powerpoint/2010/main" val="6986152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hf hdr="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quora.com/What-is-Facebooks-architecture" TargetMode="External"/><Relationship Id="rId2" Type="http://schemas.openxmlformats.org/officeDocument/2006/relationships/hyperlink" Target="http://highscalability.com/amazon-architecture" TargetMode="External"/><Relationship Id="rId1" Type="http://schemas.openxmlformats.org/officeDocument/2006/relationships/slideLayout" Target="../slideLayouts/slideLayout2.xml"/><Relationship Id="rId5" Type="http://schemas.openxmlformats.org/officeDocument/2006/relationships/hyperlink" Target="http://highscalability.com/googletalk-architecture" TargetMode="External"/><Relationship Id="rId4" Type="http://schemas.openxmlformats.org/officeDocument/2006/relationships/hyperlink" Target="http://www.dbasoul.com/2011/1000.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builtwith.com/" TargetMode="External"/><Relationship Id="rId2" Type="http://schemas.openxmlformats.org/officeDocument/2006/relationships/hyperlink" Target="http://stackoverflow.com/questions/12655783/tool-to-detect-website-development-language"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guess.scritch.org/" TargetMode="External"/><Relationship Id="rId4" Type="http://schemas.openxmlformats.org/officeDocument/2006/relationships/hyperlink" Target="http://onlinewebtool.com/cmsdetector.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quora.com/Which-subjects-in-the-Java-language-are-useless-to-learn-nowadays"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a:t>
            </a:fld>
            <a:endParaRPr lang="en-US"/>
          </a:p>
        </p:txBody>
      </p:sp>
      <p:pic>
        <p:nvPicPr>
          <p:cNvPr id="11" name="Content Placeholder 10"/>
          <p:cNvPicPr>
            <a:picLocks noGrp="1" noChangeAspect="1"/>
          </p:cNvPicPr>
          <p:nvPr>
            <p:ph idx="1"/>
          </p:nvPr>
        </p:nvPicPr>
        <p:blipFill>
          <a:blip r:embed="rId2"/>
          <a:stretch>
            <a:fillRect/>
          </a:stretch>
        </p:blipFill>
        <p:spPr>
          <a:xfrm>
            <a:off x="2594769" y="2667794"/>
            <a:ext cx="4762500" cy="2867025"/>
          </a:xfrm>
          <a:prstGeom prst="rect">
            <a:avLst/>
          </a:prstGeom>
        </p:spPr>
      </p:pic>
    </p:spTree>
    <p:extLst>
      <p:ext uri="{BB962C8B-B14F-4D97-AF65-F5344CB8AC3E}">
        <p14:creationId xmlns:p14="http://schemas.microsoft.com/office/powerpoint/2010/main" val="3113946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Java</a:t>
            </a:r>
            <a:endParaRPr lang="en-US" dirty="0"/>
          </a:p>
        </p:txBody>
      </p:sp>
      <p:sp>
        <p:nvSpPr>
          <p:cNvPr id="3" name="Content Placeholder 2"/>
          <p:cNvSpPr>
            <a:spLocks noGrp="1"/>
          </p:cNvSpPr>
          <p:nvPr>
            <p:ph idx="1"/>
          </p:nvPr>
        </p:nvSpPr>
        <p:spPr/>
        <p:txBody>
          <a:bodyPr/>
          <a:lstStyle/>
          <a:p>
            <a:r>
              <a:rPr lang="en-US" dirty="0"/>
              <a:t>Java is a </a:t>
            </a:r>
            <a:r>
              <a:rPr lang="en-US" b="1" dirty="0"/>
              <a:t>programming language</a:t>
            </a:r>
            <a:r>
              <a:rPr lang="en-US" dirty="0"/>
              <a:t> and a </a:t>
            </a:r>
            <a:r>
              <a:rPr lang="en-US" b="1" dirty="0"/>
              <a:t>platform Independent</a:t>
            </a:r>
          </a:p>
          <a:p>
            <a:r>
              <a:rPr lang="en-US" dirty="0"/>
              <a:t>Java is a high level, robust, secured, multi threaded, and object-oriented programming language.</a:t>
            </a:r>
          </a:p>
          <a:p>
            <a:r>
              <a:rPr lang="en-US" b="1" dirty="0"/>
              <a:t>Platform</a:t>
            </a:r>
            <a:r>
              <a:rPr lang="en-US" dirty="0"/>
              <a:t>: Any hardware or software environment in which a program runs, is known as a platform.</a:t>
            </a:r>
          </a:p>
        </p:txBody>
      </p:sp>
      <p:sp>
        <p:nvSpPr>
          <p:cNvPr id="4" name="Date Placeholder 3"/>
          <p:cNvSpPr>
            <a:spLocks noGrp="1"/>
          </p:cNvSpPr>
          <p:nvPr>
            <p:ph type="dt" sz="half" idx="10"/>
          </p:nvPr>
        </p:nvSpPr>
        <p:spPr/>
        <p:txBody>
          <a:bodyPr/>
          <a:lstStyle/>
          <a:p>
            <a:fld id="{40397719-DE3D-4393-8441-001BA94704BE}"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10</a:t>
            </a:fld>
            <a:endParaRPr lang="en-US"/>
          </a:p>
        </p:txBody>
      </p:sp>
    </p:spTree>
    <p:extLst>
      <p:ext uri="{BB962C8B-B14F-4D97-AF65-F5344CB8AC3E}">
        <p14:creationId xmlns:p14="http://schemas.microsoft.com/office/powerpoint/2010/main" val="210607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163863" y="1105363"/>
            <a:ext cx="7694512" cy="5019212"/>
          </a:xfrm>
          <a:prstGeom prst="rect">
            <a:avLst/>
          </a:prstGeom>
          <a:noFill/>
          <a:ln>
            <a:noFill/>
          </a:ln>
        </p:spPr>
      </p:pic>
      <p:sp>
        <p:nvSpPr>
          <p:cNvPr id="9" name="Title 2"/>
          <p:cNvSpPr txBox="1">
            <a:spLocks/>
          </p:cNvSpPr>
          <p:nvPr/>
        </p:nvSpPr>
        <p:spPr bwMode="gray">
          <a:xfrm>
            <a:off x="1900239" y="317501"/>
            <a:ext cx="8391525" cy="698500"/>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dirty="0">
                <a:latin typeface="Verdana" panose="020B0604030504040204" pitchFamily="34" charset="0"/>
                <a:ea typeface="Verdana" panose="020B0604030504040204" pitchFamily="34" charset="0"/>
                <a:cs typeface="Verdana" panose="020B0604030504040204" pitchFamily="34" charset="0"/>
              </a:rPr>
              <a:t>Sound Familiar</a:t>
            </a:r>
          </a:p>
        </p:txBody>
      </p:sp>
    </p:spTree>
    <p:extLst>
      <p:ext uri="{BB962C8B-B14F-4D97-AF65-F5344CB8AC3E}">
        <p14:creationId xmlns:p14="http://schemas.microsoft.com/office/powerpoint/2010/main" val="354654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Example	</a:t>
            </a:r>
          </a:p>
        </p:txBody>
      </p:sp>
      <p:sp>
        <p:nvSpPr>
          <p:cNvPr id="3" name="Content Placeholder 2"/>
          <p:cNvSpPr>
            <a:spLocks noGrp="1"/>
          </p:cNvSpPr>
          <p:nvPr>
            <p:ph idx="1"/>
          </p:nvPr>
        </p:nvSpPr>
        <p:spPr/>
        <p:txBody>
          <a:bodyPr/>
          <a:lstStyle/>
          <a:p>
            <a:pPr marL="0" indent="0">
              <a:buNone/>
            </a:pPr>
            <a:r>
              <a:rPr lang="en-US" dirty="0"/>
              <a:t>class HelloWorld{  </a:t>
            </a:r>
          </a:p>
          <a:p>
            <a:pPr marL="0" indent="0">
              <a:buNone/>
            </a:pPr>
            <a:r>
              <a:rPr lang="en-US" dirty="0"/>
              <a:t>    public static void main(String </a:t>
            </a:r>
            <a:r>
              <a:rPr lang="en-US" dirty="0" err="1"/>
              <a:t>args</a:t>
            </a:r>
            <a:r>
              <a:rPr lang="en-US" dirty="0"/>
              <a:t>[]){  </a:t>
            </a:r>
          </a:p>
          <a:p>
            <a:pPr marL="0" indent="0">
              <a:buNone/>
            </a:pPr>
            <a:r>
              <a:rPr lang="en-US" dirty="0"/>
              <a:t>     System.out.println("Hello Java");  </a:t>
            </a:r>
          </a:p>
          <a:p>
            <a:pPr marL="0" indent="0">
              <a:buNone/>
            </a:pPr>
            <a:r>
              <a:rPr lang="en-US" dirty="0"/>
              <a:t>    }  </a:t>
            </a:r>
          </a:p>
          <a:p>
            <a:pPr marL="0" indent="0">
              <a:buNone/>
            </a:pPr>
            <a:r>
              <a:rPr lang="en-US" dirty="0"/>
              <a:t>} </a:t>
            </a:r>
          </a:p>
          <a:p>
            <a:pPr marL="0" indent="0">
              <a:buNone/>
            </a:pPr>
            <a:endParaRPr lang="en-US" dirty="0"/>
          </a:p>
        </p:txBody>
      </p:sp>
      <p:sp>
        <p:nvSpPr>
          <p:cNvPr id="4" name="Date Placeholder 3"/>
          <p:cNvSpPr>
            <a:spLocks noGrp="1"/>
          </p:cNvSpPr>
          <p:nvPr>
            <p:ph type="dt" sz="half" idx="10"/>
          </p:nvPr>
        </p:nvSpPr>
        <p:spPr/>
        <p:txBody>
          <a:bodyPr/>
          <a:lstStyle/>
          <a:p>
            <a:fld id="{BE8D030F-431A-485F-A925-882B35A0FA3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11</a:t>
            </a:fld>
            <a:endParaRPr lang="en-US"/>
          </a:p>
        </p:txBody>
      </p:sp>
    </p:spTree>
    <p:extLst>
      <p:ext uri="{BB962C8B-B14F-4D97-AF65-F5344CB8AC3E}">
        <p14:creationId xmlns:p14="http://schemas.microsoft.com/office/powerpoint/2010/main" val="393982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Where it is used?</a:t>
            </a:r>
            <a:endParaRPr lang="en-US" dirty="0"/>
          </a:p>
        </p:txBody>
      </p:sp>
      <p:sp>
        <p:nvSpPr>
          <p:cNvPr id="3" name="Content Placeholder 2"/>
          <p:cNvSpPr>
            <a:spLocks noGrp="1"/>
          </p:cNvSpPr>
          <p:nvPr>
            <p:ph idx="1"/>
          </p:nvPr>
        </p:nvSpPr>
        <p:spPr/>
        <p:txBody>
          <a:bodyPr>
            <a:normAutofit/>
          </a:bodyPr>
          <a:lstStyle/>
          <a:p>
            <a:r>
              <a:rPr lang="en-US" dirty="0"/>
              <a:t>According to Sun, 3 billion devices run java. There are many devices where java is currently used. Some of them are as follows:</a:t>
            </a:r>
          </a:p>
          <a:p>
            <a:r>
              <a:rPr lang="en-US" dirty="0"/>
              <a:t>Desktop Applications such as acrobat reader, media player, antivirus etc.</a:t>
            </a:r>
          </a:p>
          <a:p>
            <a:r>
              <a:rPr lang="en-US" dirty="0"/>
              <a:t>Web Applications such as irctc.co.in, passport.gov.in etc.</a:t>
            </a:r>
          </a:p>
          <a:p>
            <a:r>
              <a:rPr lang="en-US" dirty="0"/>
              <a:t>Enterprise Applications such as banking applications (icici.com, onlinesbi.com)</a:t>
            </a:r>
          </a:p>
          <a:p>
            <a:r>
              <a:rPr lang="en-US" dirty="0"/>
              <a:t>Mobile Applications</a:t>
            </a:r>
          </a:p>
          <a:p>
            <a:r>
              <a:rPr lang="en-US" dirty="0"/>
              <a:t>Embedded System</a:t>
            </a:r>
          </a:p>
          <a:p>
            <a:r>
              <a:rPr lang="en-US" dirty="0"/>
              <a:t>Smart Card</a:t>
            </a:r>
          </a:p>
          <a:p>
            <a:r>
              <a:rPr lang="en-US" dirty="0"/>
              <a:t>Robotics</a:t>
            </a:r>
          </a:p>
          <a:p>
            <a:r>
              <a:rPr lang="en-US" dirty="0"/>
              <a:t>Games etc.</a:t>
            </a:r>
          </a:p>
          <a:p>
            <a:endParaRPr lang="en-US" dirty="0"/>
          </a:p>
        </p:txBody>
      </p:sp>
      <p:sp>
        <p:nvSpPr>
          <p:cNvPr id="4" name="Date Placeholder 3"/>
          <p:cNvSpPr>
            <a:spLocks noGrp="1"/>
          </p:cNvSpPr>
          <p:nvPr>
            <p:ph type="dt" sz="half" idx="10"/>
          </p:nvPr>
        </p:nvSpPr>
        <p:spPr/>
        <p:txBody>
          <a:bodyPr/>
          <a:lstStyle/>
          <a:p>
            <a:fld id="{D86916AB-1A02-4DAF-87C7-DC792C7053CC}"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12</a:t>
            </a:fld>
            <a:endParaRPr lang="en-US"/>
          </a:p>
        </p:txBody>
      </p:sp>
    </p:spTree>
    <p:extLst>
      <p:ext uri="{BB962C8B-B14F-4D97-AF65-F5344CB8AC3E}">
        <p14:creationId xmlns:p14="http://schemas.microsoft.com/office/powerpoint/2010/main" val="364293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76440" y="2183022"/>
            <a:ext cx="4839119" cy="2491956"/>
          </a:xfrm>
          <a:prstGeom prst="rect">
            <a:avLst/>
          </a:prstGeom>
        </p:spPr>
      </p:pic>
      <p:sp>
        <p:nvSpPr>
          <p:cNvPr id="2" name="Date Placeholder 1"/>
          <p:cNvSpPr>
            <a:spLocks noGrp="1"/>
          </p:cNvSpPr>
          <p:nvPr>
            <p:ph type="dt" sz="half" idx="10"/>
          </p:nvPr>
        </p:nvSpPr>
        <p:spPr/>
        <p:txBody>
          <a:bodyPr/>
          <a:lstStyle/>
          <a:p>
            <a:fld id="{FFB5868C-AF7F-478B-A830-582BB2BA2357}"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13</a:t>
            </a:fld>
            <a:endParaRPr lang="en-US"/>
          </a:p>
        </p:txBody>
      </p:sp>
    </p:spTree>
    <p:extLst>
      <p:ext uri="{BB962C8B-B14F-4D97-AF65-F5344CB8AC3E}">
        <p14:creationId xmlns:p14="http://schemas.microsoft.com/office/powerpoint/2010/main" val="129776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t>What are some famous websites written in Java?</a:t>
            </a:r>
            <a:br>
              <a:rPr lang="en-US" b="1" dirty="0"/>
            </a:br>
            <a:endParaRPr lang="en-US" dirty="0"/>
          </a:p>
        </p:txBody>
      </p:sp>
      <p:sp>
        <p:nvSpPr>
          <p:cNvPr id="2" name="Date Placeholder 1"/>
          <p:cNvSpPr>
            <a:spLocks noGrp="1"/>
          </p:cNvSpPr>
          <p:nvPr>
            <p:ph type="dt" sz="half" idx="10"/>
          </p:nvPr>
        </p:nvSpPr>
        <p:spPr/>
        <p:txBody>
          <a:bodyPr/>
          <a:lstStyle/>
          <a:p>
            <a:fld id="{E8B6DE91-2B04-466F-9E76-A7B284C13994}"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4" name="Slide Number Placeholder 3"/>
          <p:cNvSpPr>
            <a:spLocks noGrp="1"/>
          </p:cNvSpPr>
          <p:nvPr>
            <p:ph type="sldNum" sz="quarter" idx="12"/>
          </p:nvPr>
        </p:nvSpPr>
        <p:spPr/>
        <p:txBody>
          <a:bodyPr/>
          <a:lstStyle/>
          <a:p>
            <a:fld id="{49931A7E-7F88-4661-8234-9559DD8B88FB}" type="slidenum">
              <a:rPr lang="en-US" smtClean="0"/>
              <a:t>14</a:t>
            </a:fld>
            <a:endParaRPr lang="en-US" dirty="0"/>
          </a:p>
        </p:txBody>
      </p:sp>
      <p:pic>
        <p:nvPicPr>
          <p:cNvPr id="1026" name="Picture 2" descr="https://qph.ec.quoracdn.net/main-qimg-e15d950348da6b94d512dbd18d46ab0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1216" y="2047940"/>
            <a:ext cx="7459447" cy="387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4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236373"/>
            <a:ext cx="8596668" cy="4804990"/>
          </a:xfrm>
        </p:spPr>
        <p:txBody>
          <a:bodyPr>
            <a:normAutofit/>
          </a:bodyPr>
          <a:lstStyle/>
          <a:p>
            <a:r>
              <a:rPr lang="en-US" dirty="0"/>
              <a:t>Very difficult to give credit to one application language if you are talking about a big web applications. They generally will have several language stacks..</a:t>
            </a:r>
          </a:p>
          <a:p>
            <a:r>
              <a:rPr lang="en-US" dirty="0" err="1"/>
              <a:t>Linkedin</a:t>
            </a:r>
            <a:r>
              <a:rPr lang="en-US" dirty="0"/>
              <a:t> is primarily written in Java</a:t>
            </a:r>
          </a:p>
          <a:p>
            <a:r>
              <a:rPr lang="en-US" dirty="0"/>
              <a:t>Amazon(</a:t>
            </a:r>
            <a:r>
              <a:rPr lang="en-US" dirty="0">
                <a:hlinkClick r:id="rId2"/>
              </a:rPr>
              <a:t>High Scalability - High Scalability - Amazon Architecture</a:t>
            </a:r>
            <a:r>
              <a:rPr lang="en-US" dirty="0"/>
              <a:t>) also uses java in addition to other languages.</a:t>
            </a:r>
          </a:p>
          <a:p>
            <a:r>
              <a:rPr lang="en-US" dirty="0"/>
              <a:t>Facebook uses </a:t>
            </a:r>
            <a:r>
              <a:rPr lang="en-US" dirty="0" err="1"/>
              <a:t>HBase</a:t>
            </a:r>
            <a:r>
              <a:rPr lang="en-US" dirty="0"/>
              <a:t> (a Java based No-SQL DB) as messaging platform and also uses Java in other areas see - </a:t>
            </a:r>
            <a:r>
              <a:rPr lang="en-US" dirty="0">
                <a:hlinkClick r:id="rId3"/>
              </a:rPr>
              <a:t>Facebook Engineering: What is Facebook's architecture?</a:t>
            </a:r>
            <a:endParaRPr lang="en-US" dirty="0"/>
          </a:p>
          <a:p>
            <a:r>
              <a:rPr lang="en-US" dirty="0" err="1"/>
              <a:t>Ebay</a:t>
            </a:r>
            <a:r>
              <a:rPr lang="en-US" dirty="0"/>
              <a:t> (</a:t>
            </a:r>
            <a:r>
              <a:rPr lang="en-US" dirty="0">
                <a:hlinkClick r:id="rId4"/>
              </a:rPr>
              <a:t>EBay Architecture</a:t>
            </a:r>
            <a:r>
              <a:rPr lang="en-US" dirty="0"/>
              <a:t>) uses Java</a:t>
            </a:r>
          </a:p>
          <a:p>
            <a:r>
              <a:rPr lang="en-US" dirty="0"/>
              <a:t>Google uses Java extensively in Google Plus, </a:t>
            </a:r>
            <a:r>
              <a:rPr lang="en-US" dirty="0" err="1"/>
              <a:t>GTalk</a:t>
            </a:r>
            <a:r>
              <a:rPr lang="en-US" dirty="0"/>
              <a:t> (</a:t>
            </a:r>
            <a:r>
              <a:rPr lang="en-US" dirty="0">
                <a:hlinkClick r:id="rId5"/>
              </a:rPr>
              <a:t>High Scalability - High Scalability - </a:t>
            </a:r>
            <a:r>
              <a:rPr lang="en-US" dirty="0" err="1">
                <a:hlinkClick r:id="rId5"/>
              </a:rPr>
              <a:t>GoogleTalk</a:t>
            </a:r>
            <a:r>
              <a:rPr lang="en-US" dirty="0">
                <a:hlinkClick r:id="rId5"/>
              </a:rPr>
              <a:t> Architecture</a:t>
            </a:r>
            <a:r>
              <a:rPr lang="en-US" dirty="0"/>
              <a:t>) </a:t>
            </a:r>
            <a:r>
              <a:rPr lang="en-US" dirty="0" err="1"/>
              <a:t>etc</a:t>
            </a:r>
            <a:endParaRPr lang="en-US" dirty="0"/>
          </a:p>
          <a:p>
            <a:pPr marL="0" indent="0">
              <a:buNone/>
            </a:pP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15</a:t>
            </a:fld>
            <a:endParaRPr lang="en-US"/>
          </a:p>
        </p:txBody>
      </p:sp>
    </p:spTree>
    <p:extLst>
      <p:ext uri="{BB962C8B-B14F-4D97-AF65-F5344CB8AC3E}">
        <p14:creationId xmlns:p14="http://schemas.microsoft.com/office/powerpoint/2010/main" val="265549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992"/>
            <a:ext cx="8596668" cy="678287"/>
          </a:xfrm>
        </p:spPr>
        <p:txBody>
          <a:bodyPr/>
          <a:lstStyle/>
          <a:p>
            <a:r>
              <a:rPr lang="en-US" dirty="0"/>
              <a:t>Some more websites Built in Java</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16</a:t>
            </a:fld>
            <a:endParaRPr lang="en-US"/>
          </a:p>
        </p:txBody>
      </p:sp>
      <p:pic>
        <p:nvPicPr>
          <p:cNvPr id="2050" name="Picture 2" descr="https://qph.ec.quoracdn.net/main-qimg-006f8b14118469b4ad7e67f81042cfc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177680"/>
            <a:ext cx="9845727" cy="486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691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Online Indian Railway Booking System. Below attached is a rare snap that bolsters the evidence.</a:t>
            </a:r>
          </a:p>
        </p:txBody>
      </p:sp>
      <p:pic>
        <p:nvPicPr>
          <p:cNvPr id="8" name="Content Placeholder 7"/>
          <p:cNvPicPr>
            <a:picLocks noGrp="1" noChangeAspect="1"/>
          </p:cNvPicPr>
          <p:nvPr>
            <p:ph idx="1"/>
          </p:nvPr>
        </p:nvPicPr>
        <p:blipFill>
          <a:blip r:embed="rId2"/>
          <a:stretch>
            <a:fillRect/>
          </a:stretch>
        </p:blipFill>
        <p:spPr>
          <a:xfrm>
            <a:off x="1842685" y="2348925"/>
            <a:ext cx="6266667" cy="3504762"/>
          </a:xfrm>
          <a:prstGeom prst="rect">
            <a:avLst/>
          </a:prstGeom>
        </p:spPr>
      </p:pic>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17</a:t>
            </a:fld>
            <a:endParaRPr lang="en-US"/>
          </a:p>
        </p:txBody>
      </p:sp>
    </p:spTree>
    <p:extLst>
      <p:ext uri="{BB962C8B-B14F-4D97-AF65-F5344CB8AC3E}">
        <p14:creationId xmlns:p14="http://schemas.microsoft.com/office/powerpoint/2010/main" val="221662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Tool to detect website development language</a:t>
            </a:r>
            <a:br>
              <a:rPr lang="en-US" b="1" dirty="0"/>
            </a:br>
            <a:br>
              <a:rPr lang="en-US" dirty="0"/>
            </a:br>
            <a:endParaRPr lang="en-US" dirty="0"/>
          </a:p>
        </p:txBody>
      </p:sp>
      <p:sp>
        <p:nvSpPr>
          <p:cNvPr id="3" name="Content Placeholder 2"/>
          <p:cNvSpPr>
            <a:spLocks noGrp="1"/>
          </p:cNvSpPr>
          <p:nvPr>
            <p:ph idx="1"/>
          </p:nvPr>
        </p:nvSpPr>
        <p:spPr/>
        <p:txBody>
          <a:bodyPr/>
          <a:lstStyle/>
          <a:p>
            <a:r>
              <a:rPr lang="en-US" dirty="0">
                <a:hlinkClick r:id="rId3"/>
              </a:rPr>
              <a:t>www.builtwith.com</a:t>
            </a:r>
            <a:endParaRPr lang="en-US" dirty="0"/>
          </a:p>
          <a:p>
            <a:r>
              <a:rPr lang="en-US" dirty="0">
                <a:hlinkClick r:id="rId4"/>
              </a:rPr>
              <a:t>http://onlinewebtool.com/cmsdetector.php</a:t>
            </a:r>
            <a:r>
              <a:rPr lang="en-US" dirty="0"/>
              <a:t> - for CMS detection</a:t>
            </a:r>
          </a:p>
          <a:p>
            <a:r>
              <a:rPr lang="en-US" dirty="0">
                <a:hlinkClick r:id="rId5"/>
              </a:rPr>
              <a:t>http://guess.scritch.org/</a:t>
            </a:r>
            <a:r>
              <a:rPr lang="en-US" dirty="0"/>
              <a:t> - Detect CMS, web framework</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18</a:t>
            </a:fld>
            <a:endParaRPr lang="en-US"/>
          </a:p>
        </p:txBody>
      </p:sp>
      <p:pic>
        <p:nvPicPr>
          <p:cNvPr id="7" name="Picture 6"/>
          <p:cNvPicPr>
            <a:picLocks noChangeAspect="1"/>
          </p:cNvPicPr>
          <p:nvPr/>
        </p:nvPicPr>
        <p:blipFill>
          <a:blip r:embed="rId6"/>
          <a:stretch>
            <a:fillRect/>
          </a:stretch>
        </p:blipFill>
        <p:spPr>
          <a:xfrm>
            <a:off x="813483" y="3865075"/>
            <a:ext cx="6847619" cy="2847619"/>
          </a:xfrm>
          <a:prstGeom prst="rect">
            <a:avLst/>
          </a:prstGeom>
        </p:spPr>
      </p:pic>
    </p:spTree>
    <p:extLst>
      <p:ext uri="{BB962C8B-B14F-4D97-AF65-F5344CB8AC3E}">
        <p14:creationId xmlns:p14="http://schemas.microsoft.com/office/powerpoint/2010/main" val="112465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Java Applications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There are mainly 4 type of applications that can be created using java programming:</a:t>
            </a:r>
          </a:p>
          <a:p>
            <a:pPr marL="0" indent="0">
              <a:buNone/>
            </a:pPr>
            <a:r>
              <a:rPr lang="en-US" b="1" dirty="0"/>
              <a:t>1) Standalone Application</a:t>
            </a:r>
          </a:p>
          <a:p>
            <a:r>
              <a:rPr lang="en-US" dirty="0"/>
              <a:t>It is also known as desktop application or window-based application. An application that we need to install on every machine such as media player, antivirus etc. AWT and Swing are used in java for creating standalone applications.</a:t>
            </a:r>
          </a:p>
          <a:p>
            <a:pPr marL="0" indent="0">
              <a:buNone/>
            </a:pPr>
            <a:r>
              <a:rPr lang="en-US" b="1" dirty="0"/>
              <a:t>2) Web Application</a:t>
            </a:r>
          </a:p>
          <a:p>
            <a:r>
              <a:rPr lang="en-US" dirty="0"/>
              <a:t>An application that runs on the server side and creates dynamic page, is called web application. Currently, servlet, </a:t>
            </a:r>
            <a:r>
              <a:rPr lang="en-US" dirty="0" err="1"/>
              <a:t>jsp</a:t>
            </a:r>
            <a:r>
              <a:rPr lang="en-US" dirty="0"/>
              <a:t>, struts, </a:t>
            </a:r>
            <a:r>
              <a:rPr lang="en-US" dirty="0" err="1"/>
              <a:t>jsf</a:t>
            </a:r>
            <a:r>
              <a:rPr lang="en-US" dirty="0"/>
              <a:t> etc. technologies are used for creating web applications in java.</a:t>
            </a:r>
          </a:p>
          <a:p>
            <a:pPr marL="0" indent="0">
              <a:buNone/>
            </a:pPr>
            <a:r>
              <a:rPr lang="en-US" b="1" dirty="0"/>
              <a:t>3) Enterprise Application</a:t>
            </a:r>
          </a:p>
          <a:p>
            <a:r>
              <a:rPr lang="en-US" dirty="0"/>
              <a:t>An application that is distributed in nature, such as banking applications etc. It has the advantage of high level security, load balancing and clustering. In java, EJB is used for creating enterprise applications.</a:t>
            </a:r>
          </a:p>
          <a:p>
            <a:pPr marL="0" indent="0">
              <a:buNone/>
            </a:pPr>
            <a:r>
              <a:rPr lang="en-US" b="1" dirty="0"/>
              <a:t>4) Mobile Application</a:t>
            </a:r>
          </a:p>
          <a:p>
            <a:r>
              <a:rPr lang="en-US" dirty="0"/>
              <a:t>An application that is created for mobile devices. Currently Android and Java ME are used for creating mobile applications.</a:t>
            </a:r>
          </a:p>
          <a:p>
            <a:endParaRPr lang="en-US" dirty="0"/>
          </a:p>
        </p:txBody>
      </p:sp>
      <p:sp>
        <p:nvSpPr>
          <p:cNvPr id="4" name="Date Placeholder 3"/>
          <p:cNvSpPr>
            <a:spLocks noGrp="1"/>
          </p:cNvSpPr>
          <p:nvPr>
            <p:ph type="dt" sz="half" idx="10"/>
          </p:nvPr>
        </p:nvSpPr>
        <p:spPr/>
        <p:txBody>
          <a:bodyPr/>
          <a:lstStyle/>
          <a:p>
            <a:fld id="{5FC040B6-F584-47CA-937E-95CF78E7EF90}"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19</a:t>
            </a:fld>
            <a:endParaRPr lang="en-US"/>
          </a:p>
        </p:txBody>
      </p:sp>
    </p:spTree>
    <p:extLst>
      <p:ext uri="{BB962C8B-B14F-4D97-AF65-F5344CB8AC3E}">
        <p14:creationId xmlns:p14="http://schemas.microsoft.com/office/powerpoint/2010/main" val="71487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a:t>
            </a:fld>
            <a:endParaRPr lang="en-US"/>
          </a:p>
        </p:txBody>
      </p:sp>
      <p:pic>
        <p:nvPicPr>
          <p:cNvPr id="2050" name="Picture 2"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6694" y="2434431"/>
            <a:ext cx="44386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139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History of Java</a:t>
            </a:r>
            <a:endParaRPr lang="en-US" dirty="0"/>
          </a:p>
        </p:txBody>
      </p:sp>
      <p:sp>
        <p:nvSpPr>
          <p:cNvPr id="3" name="Content Placeholder 2"/>
          <p:cNvSpPr>
            <a:spLocks noGrp="1"/>
          </p:cNvSpPr>
          <p:nvPr>
            <p:ph idx="1"/>
          </p:nvPr>
        </p:nvSpPr>
        <p:spPr/>
        <p:txBody>
          <a:bodyPr/>
          <a:lstStyle/>
          <a:p>
            <a:r>
              <a:rPr lang="en-US" b="1" dirty="0"/>
              <a:t>Java history</a:t>
            </a:r>
            <a:r>
              <a:rPr lang="en-US" dirty="0"/>
              <a:t> is interesting to know. The history of java starts from Green Team.</a:t>
            </a:r>
          </a:p>
          <a:p>
            <a:r>
              <a:rPr lang="en-US" dirty="0"/>
              <a:t>Java team members (also known as </a:t>
            </a:r>
            <a:r>
              <a:rPr lang="en-US" b="1" dirty="0"/>
              <a:t>Green Team</a:t>
            </a:r>
            <a:r>
              <a:rPr lang="en-US" dirty="0"/>
              <a:t>), initiated a revolutionary task to develop a language for digital devices such as set-top boxes, televisions, and Remote devices etc. </a:t>
            </a:r>
          </a:p>
          <a:p>
            <a:r>
              <a:rPr lang="en-US" dirty="0"/>
              <a:t>Currently, Java is used in internet programming, mobile devices, games, e-business solutions etc. There are given the major points that describes the history of java. </a:t>
            </a:r>
          </a:p>
        </p:txBody>
      </p:sp>
      <p:sp>
        <p:nvSpPr>
          <p:cNvPr id="4" name="Date Placeholder 3"/>
          <p:cNvSpPr>
            <a:spLocks noGrp="1"/>
          </p:cNvSpPr>
          <p:nvPr>
            <p:ph type="dt" sz="half" idx="10"/>
          </p:nvPr>
        </p:nvSpPr>
        <p:spPr/>
        <p:txBody>
          <a:bodyPr/>
          <a:lstStyle/>
          <a:p>
            <a:fld id="{0BA87F29-91AE-452E-8AF6-E7235DD60667}"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20</a:t>
            </a:fld>
            <a:endParaRPr lang="en-US"/>
          </a:p>
        </p:txBody>
      </p:sp>
    </p:spTree>
    <p:extLst>
      <p:ext uri="{BB962C8B-B14F-4D97-AF65-F5344CB8AC3E}">
        <p14:creationId xmlns:p14="http://schemas.microsoft.com/office/powerpoint/2010/main" val="18316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347473"/>
            <a:ext cx="8596668" cy="5693890"/>
          </a:xfrm>
        </p:spPr>
        <p:txBody>
          <a:bodyPr/>
          <a:lstStyle/>
          <a:p>
            <a:r>
              <a:rPr lang="en-US" dirty="0"/>
              <a:t>1) </a:t>
            </a:r>
            <a:r>
              <a:rPr lang="en-US" b="1" dirty="0"/>
              <a:t>James 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a:t>.</a:t>
            </a:r>
          </a:p>
          <a:p>
            <a:r>
              <a:rPr lang="en-US" dirty="0"/>
              <a:t>2) Originally designed for small, embedded systems in electronic appliances like set-top boxes.</a:t>
            </a:r>
          </a:p>
          <a:p>
            <a:r>
              <a:rPr lang="en-US" dirty="0"/>
              <a:t>3) Firstly, it was called </a:t>
            </a:r>
            <a:r>
              <a:rPr lang="en-US" b="1" dirty="0"/>
              <a:t>"</a:t>
            </a:r>
            <a:r>
              <a:rPr lang="en-US" b="1" dirty="0" err="1"/>
              <a:t>Greentalk</a:t>
            </a:r>
            <a:r>
              <a:rPr lang="en-US" b="1" dirty="0"/>
              <a:t>"</a:t>
            </a:r>
            <a:r>
              <a:rPr lang="en-US" dirty="0"/>
              <a:t> by James Gosling and file extension was .</a:t>
            </a:r>
            <a:r>
              <a:rPr lang="en-US" dirty="0" err="1"/>
              <a:t>gt.</a:t>
            </a:r>
            <a:endParaRPr lang="en-US" dirty="0"/>
          </a:p>
          <a:p>
            <a:r>
              <a:rPr lang="en-US" dirty="0"/>
              <a:t>4) After that, it was called </a:t>
            </a:r>
            <a:r>
              <a:rPr lang="en-US" b="1" dirty="0"/>
              <a:t>Oak</a:t>
            </a:r>
            <a:r>
              <a:rPr lang="en-US" dirty="0"/>
              <a:t> and was developed as a part of the Green project.</a:t>
            </a:r>
          </a:p>
          <a:p>
            <a:endParaRPr lang="en-US" dirty="0"/>
          </a:p>
          <a:p>
            <a:r>
              <a:rPr lang="en-US" dirty="0"/>
              <a:t>Father of the Java is </a:t>
            </a:r>
            <a:r>
              <a:rPr lang="en-US" b="1" dirty="0"/>
              <a:t>James Gosling</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298" y="3520173"/>
            <a:ext cx="2857500" cy="2143125"/>
          </a:xfrm>
          <a:prstGeom prst="rect">
            <a:avLst/>
          </a:prstGeom>
        </p:spPr>
      </p:pic>
      <p:sp>
        <p:nvSpPr>
          <p:cNvPr id="2" name="Date Placeholder 1"/>
          <p:cNvSpPr>
            <a:spLocks noGrp="1"/>
          </p:cNvSpPr>
          <p:nvPr>
            <p:ph type="dt" sz="half" idx="10"/>
          </p:nvPr>
        </p:nvSpPr>
        <p:spPr/>
        <p:txBody>
          <a:bodyPr/>
          <a:lstStyle/>
          <a:p>
            <a:fld id="{A7E25352-5C43-46BA-A036-40616B0CA40D}"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21</a:t>
            </a:fld>
            <a:endParaRPr lang="en-US"/>
          </a:p>
        </p:txBody>
      </p:sp>
    </p:spTree>
    <p:extLst>
      <p:ext uri="{BB962C8B-B14F-4D97-AF65-F5344CB8AC3E}">
        <p14:creationId xmlns:p14="http://schemas.microsoft.com/office/powerpoint/2010/main" val="21235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Oak name for java language?</a:t>
            </a:r>
            <a:endParaRPr lang="en-US" dirty="0"/>
          </a:p>
        </p:txBody>
      </p:sp>
      <p:sp>
        <p:nvSpPr>
          <p:cNvPr id="3" name="Content Placeholder 2"/>
          <p:cNvSpPr>
            <a:spLocks noGrp="1"/>
          </p:cNvSpPr>
          <p:nvPr>
            <p:ph idx="1"/>
          </p:nvPr>
        </p:nvSpPr>
        <p:spPr/>
        <p:txBody>
          <a:bodyPr/>
          <a:lstStyle/>
          <a:p>
            <a:r>
              <a:rPr lang="en-US" dirty="0"/>
              <a:t>5) </a:t>
            </a:r>
            <a:r>
              <a:rPr lang="en-US" b="1" dirty="0"/>
              <a:t>Why Oak?</a:t>
            </a:r>
            <a:r>
              <a:rPr lang="en-US" dirty="0"/>
              <a:t> Oak is a symbol of strength and chosen as a national tree of many countries like U.S.A., France, Germany, Romania etc.</a:t>
            </a:r>
          </a:p>
          <a:p>
            <a:r>
              <a:rPr lang="en-US" dirty="0"/>
              <a:t>6) In 1995, Oak was renamed as </a:t>
            </a:r>
            <a:r>
              <a:rPr lang="en-US" b="1" dirty="0"/>
              <a:t>"Java"</a:t>
            </a:r>
            <a:r>
              <a:rPr lang="en-US" dirty="0"/>
              <a:t> because it was already a trademark by Oak Technologies.</a:t>
            </a:r>
          </a:p>
          <a:p>
            <a:endParaRPr lang="en-US" dirty="0"/>
          </a:p>
        </p:txBody>
      </p:sp>
      <p:pic>
        <p:nvPicPr>
          <p:cNvPr id="1026" name="Picture 2" descr="https://encrypted-tbn0.gstatic.com/images?q=tbn:ANd9GcREubl1yjREgJMfqOcMzi9SE_nXWGSPzJw-tYxiOI4D865dXZkm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52" y="4250661"/>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69B8DE82-EF27-4330-92DF-59603A3C7D1E}"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22</a:t>
            </a:fld>
            <a:endParaRPr lang="en-US"/>
          </a:p>
        </p:txBody>
      </p:sp>
    </p:spTree>
    <p:extLst>
      <p:ext uri="{BB962C8B-B14F-4D97-AF65-F5344CB8AC3E}">
        <p14:creationId xmlns:p14="http://schemas.microsoft.com/office/powerpoint/2010/main" val="11428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Java name for java language?</a:t>
            </a:r>
            <a:endParaRPr lang="en-US" dirty="0"/>
          </a:p>
        </p:txBody>
      </p:sp>
      <p:sp>
        <p:nvSpPr>
          <p:cNvPr id="3" name="Content Placeholder 2"/>
          <p:cNvSpPr>
            <a:spLocks noGrp="1"/>
          </p:cNvSpPr>
          <p:nvPr>
            <p:ph idx="1"/>
          </p:nvPr>
        </p:nvSpPr>
        <p:spPr>
          <a:xfrm>
            <a:off x="677334" y="1483567"/>
            <a:ext cx="8596668" cy="4557795"/>
          </a:xfrm>
        </p:spPr>
        <p:txBody>
          <a:bodyPr>
            <a:normAutofit lnSpcReduction="10000"/>
          </a:bodyPr>
          <a:lstStyle/>
          <a:p>
            <a:r>
              <a:rPr lang="en-US" dirty="0"/>
              <a:t>7) </a:t>
            </a:r>
            <a:r>
              <a:rPr lang="en-US" b="1" dirty="0"/>
              <a:t>Why they </a:t>
            </a:r>
            <a:r>
              <a:rPr lang="en-US" b="1" dirty="0" err="1"/>
              <a:t>choosen</a:t>
            </a:r>
            <a:r>
              <a:rPr lang="en-US" b="1" dirty="0"/>
              <a:t> java name for java language?</a:t>
            </a:r>
            <a:r>
              <a:rPr lang="en-US" dirty="0"/>
              <a:t> The team gathered to choose a new name. The suggested words were "dynamic", "revolutionary", "Silk", "jolt", "DNA" etc. They wanted something that reflected the essence of the technology: revolutionary, dynamic, lively, cool, unique, and easy to spell and fun to say.</a:t>
            </a:r>
          </a:p>
          <a:p>
            <a:r>
              <a:rPr lang="en-US" dirty="0"/>
              <a:t>According to James Gosling "Java was one of the top choices along with </a:t>
            </a:r>
            <a:r>
              <a:rPr lang="en-US" b="1" dirty="0"/>
              <a:t>Silk</a:t>
            </a:r>
            <a:r>
              <a:rPr lang="en-US" dirty="0"/>
              <a:t>". Since java was so unique, most of the team members preferred java. </a:t>
            </a:r>
          </a:p>
          <a:p>
            <a:r>
              <a:rPr lang="en-US" dirty="0"/>
              <a:t>8) Java is an island of Indonesia where first coffee was produced (called java coffee).</a:t>
            </a:r>
          </a:p>
          <a:p>
            <a:r>
              <a:rPr lang="en-US" dirty="0"/>
              <a:t>9) Notice that Java is just a name not an acronym.</a:t>
            </a:r>
          </a:p>
          <a:p>
            <a:r>
              <a:rPr lang="en-US" dirty="0"/>
              <a:t>10) Originally developed by James Gosling at Sun Microsystems (which is now a subsidiary of Oracle Corporation) and released in 1995.</a:t>
            </a:r>
          </a:p>
          <a:p>
            <a:r>
              <a:rPr lang="en-US" dirty="0"/>
              <a:t>11) In 1995, Time magazine called </a:t>
            </a:r>
            <a:r>
              <a:rPr lang="en-US" b="1" dirty="0"/>
              <a:t>Java one of the Ten Best Products of 1995</a:t>
            </a:r>
            <a:r>
              <a:rPr lang="en-US" dirty="0"/>
              <a:t>. </a:t>
            </a:r>
          </a:p>
          <a:p>
            <a:r>
              <a:rPr lang="en-US" dirty="0"/>
              <a:t>12) JDK 1.0 released in(January 23, 1996).</a:t>
            </a:r>
          </a:p>
          <a:p>
            <a:endParaRPr lang="en-US" dirty="0"/>
          </a:p>
        </p:txBody>
      </p:sp>
      <p:sp>
        <p:nvSpPr>
          <p:cNvPr id="4" name="Date Placeholder 3"/>
          <p:cNvSpPr>
            <a:spLocks noGrp="1"/>
          </p:cNvSpPr>
          <p:nvPr>
            <p:ph type="dt" sz="half" idx="10"/>
          </p:nvPr>
        </p:nvSpPr>
        <p:spPr/>
        <p:txBody>
          <a:bodyPr/>
          <a:lstStyle/>
          <a:p>
            <a:fld id="{E7F0C8D3-9A88-4451-83C3-24588C8163F9}"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23</a:t>
            </a:fld>
            <a:endParaRPr lang="en-US"/>
          </a:p>
        </p:txBody>
      </p:sp>
    </p:spTree>
    <p:extLst>
      <p:ext uri="{BB962C8B-B14F-4D97-AF65-F5344CB8AC3E}">
        <p14:creationId xmlns:p14="http://schemas.microsoft.com/office/powerpoint/2010/main" val="107324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Logo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461" y="2155372"/>
            <a:ext cx="4557308" cy="3017498"/>
          </a:xfrm>
        </p:spPr>
      </p:pic>
      <p:sp>
        <p:nvSpPr>
          <p:cNvPr id="3" name="Date Placeholder 2"/>
          <p:cNvSpPr>
            <a:spLocks noGrp="1"/>
          </p:cNvSpPr>
          <p:nvPr>
            <p:ph type="dt" sz="half" idx="10"/>
          </p:nvPr>
        </p:nvSpPr>
        <p:spPr/>
        <p:txBody>
          <a:bodyPr/>
          <a:lstStyle/>
          <a:p>
            <a:fld id="{BE804BDC-8B4E-4A38-B407-6D2D3377542E}"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24</a:t>
            </a:fld>
            <a:endParaRPr lang="en-US"/>
          </a:p>
        </p:txBody>
      </p:sp>
    </p:spTree>
    <p:extLst>
      <p:ext uri="{BB962C8B-B14F-4D97-AF65-F5344CB8AC3E}">
        <p14:creationId xmlns:p14="http://schemas.microsoft.com/office/powerpoint/2010/main" val="376944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Diwali rebranded powered by java</a:t>
            </a:r>
          </a:p>
        </p:txBody>
      </p:sp>
      <p:pic>
        <p:nvPicPr>
          <p:cNvPr id="7" name="Content Placeholder 6"/>
          <p:cNvPicPr>
            <a:picLocks noGrp="1" noChangeAspect="1"/>
          </p:cNvPicPr>
          <p:nvPr>
            <p:ph idx="1"/>
          </p:nvPr>
        </p:nvPicPr>
        <p:blipFill>
          <a:blip r:embed="rId2"/>
          <a:stretch>
            <a:fillRect/>
          </a:stretch>
        </p:blipFill>
        <p:spPr>
          <a:xfrm>
            <a:off x="3209352" y="2863211"/>
            <a:ext cx="3533333" cy="2476190"/>
          </a:xfrm>
          <a:prstGeom prst="rect">
            <a:avLst/>
          </a:prstGeom>
        </p:spPr>
      </p:pic>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25</a:t>
            </a:fld>
            <a:endParaRPr lang="en-US"/>
          </a:p>
        </p:txBody>
      </p:sp>
    </p:spTree>
    <p:extLst>
      <p:ext uri="{BB962C8B-B14F-4D97-AF65-F5344CB8AC3E}">
        <p14:creationId xmlns:p14="http://schemas.microsoft.com/office/powerpoint/2010/main" val="125905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Modules</a:t>
            </a:r>
          </a:p>
        </p:txBody>
      </p:sp>
      <p:sp>
        <p:nvSpPr>
          <p:cNvPr id="3" name="Content Placeholder 2"/>
          <p:cNvSpPr>
            <a:spLocks noGrp="1"/>
          </p:cNvSpPr>
          <p:nvPr>
            <p:ph idx="1"/>
          </p:nvPr>
        </p:nvSpPr>
        <p:spPr/>
        <p:txBody>
          <a:bodyPr/>
          <a:lstStyle/>
          <a:p>
            <a:r>
              <a:rPr lang="en-US" dirty="0"/>
              <a:t>J2SE</a:t>
            </a:r>
          </a:p>
          <a:p>
            <a:r>
              <a:rPr lang="en-US" dirty="0"/>
              <a:t>J2EE</a:t>
            </a:r>
          </a:p>
          <a:p>
            <a:r>
              <a:rPr lang="en-US" dirty="0"/>
              <a:t>J2ME</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26</a:t>
            </a:fld>
            <a:endParaRPr lang="en-US"/>
          </a:p>
        </p:txBody>
      </p:sp>
    </p:spTree>
    <p:extLst>
      <p:ext uri="{BB962C8B-B14F-4D97-AF65-F5344CB8AC3E}">
        <p14:creationId xmlns:p14="http://schemas.microsoft.com/office/powerpoint/2010/main" val="1580152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a:t>platforms compared SE vs EE vs ME</a:t>
            </a:r>
          </a:p>
        </p:txBody>
      </p:sp>
      <p:pic>
        <p:nvPicPr>
          <p:cNvPr id="7" name="Content Placeholder 6"/>
          <p:cNvPicPr>
            <a:picLocks noGrp="1" noChangeAspect="1"/>
          </p:cNvPicPr>
          <p:nvPr>
            <p:ph idx="1"/>
          </p:nvPr>
        </p:nvPicPr>
        <p:blipFill>
          <a:blip r:embed="rId2"/>
          <a:stretch>
            <a:fillRect/>
          </a:stretch>
        </p:blipFill>
        <p:spPr>
          <a:xfrm>
            <a:off x="2214114" y="2748925"/>
            <a:ext cx="5523809" cy="2704762"/>
          </a:xfrm>
          <a:prstGeom prst="rect">
            <a:avLst/>
          </a:prstGeom>
        </p:spPr>
      </p:pic>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27</a:t>
            </a:fld>
            <a:endParaRPr lang="en-US"/>
          </a:p>
        </p:txBody>
      </p:sp>
    </p:spTree>
    <p:extLst>
      <p:ext uri="{BB962C8B-B14F-4D97-AF65-F5344CB8AC3E}">
        <p14:creationId xmlns:p14="http://schemas.microsoft.com/office/powerpoint/2010/main" val="426147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Java Version History</a:t>
            </a:r>
            <a:br>
              <a:rPr lang="en-US" b="1" dirty="0"/>
            </a:br>
            <a:r>
              <a:rPr lang="en-US" sz="2200" dirty="0"/>
              <a:t>There are many java versions that has been released.</a:t>
            </a:r>
            <a:br>
              <a:rPr lang="en-US" sz="2200" dirty="0"/>
            </a:br>
            <a:br>
              <a:rPr lang="en-US" dirty="0"/>
            </a:br>
            <a:endParaRPr lang="en-US" dirty="0"/>
          </a:p>
        </p:txBody>
      </p:sp>
      <p:sp>
        <p:nvSpPr>
          <p:cNvPr id="3" name="Date Placeholder 2"/>
          <p:cNvSpPr>
            <a:spLocks noGrp="1"/>
          </p:cNvSpPr>
          <p:nvPr>
            <p:ph type="dt" sz="half" idx="10"/>
          </p:nvPr>
        </p:nvSpPr>
        <p:spPr/>
        <p:txBody>
          <a:bodyPr/>
          <a:lstStyle/>
          <a:p>
            <a:fld id="{522D0E02-4673-436F-A28E-EED969F1CF1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28</a:t>
            </a:fld>
            <a:endParaRPr lang="en-US"/>
          </a:p>
        </p:txBody>
      </p:sp>
      <p:pic>
        <p:nvPicPr>
          <p:cNvPr id="10" name="Content Placeholder 9">
            <a:extLst>
              <a:ext uri="{FF2B5EF4-FFF2-40B4-BE49-F238E27FC236}">
                <a16:creationId xmlns:a16="http://schemas.microsoft.com/office/drawing/2014/main" id="{429EA6FA-B270-4057-B53F-A912A654E17B}"/>
              </a:ext>
            </a:extLst>
          </p:cNvPr>
          <p:cNvPicPr>
            <a:picLocks noGrp="1" noChangeAspect="1"/>
          </p:cNvPicPr>
          <p:nvPr>
            <p:ph idx="1"/>
          </p:nvPr>
        </p:nvPicPr>
        <p:blipFill>
          <a:blip r:embed="rId2"/>
          <a:stretch>
            <a:fillRect/>
          </a:stretch>
        </p:blipFill>
        <p:spPr>
          <a:xfrm>
            <a:off x="1640264" y="1930400"/>
            <a:ext cx="5808273" cy="4476750"/>
          </a:xfrm>
          <a:prstGeom prst="rect">
            <a:avLst/>
          </a:prstGeom>
        </p:spPr>
      </p:pic>
    </p:spTree>
    <p:extLst>
      <p:ext uri="{BB962C8B-B14F-4D97-AF65-F5344CB8AC3E}">
        <p14:creationId xmlns:p14="http://schemas.microsoft.com/office/powerpoint/2010/main" val="764565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9CBA-A580-42AA-B9FA-52AFED2955EF}"/>
              </a:ext>
            </a:extLst>
          </p:cNvPr>
          <p:cNvSpPr>
            <a:spLocks noGrp="1"/>
          </p:cNvSpPr>
          <p:nvPr>
            <p:ph type="title"/>
          </p:nvPr>
        </p:nvSpPr>
        <p:spPr/>
        <p:txBody>
          <a:bodyPr>
            <a:noAutofit/>
          </a:bodyPr>
          <a:lstStyle/>
          <a:p>
            <a:r>
              <a:rPr lang="en-US" sz="2400" dirty="0"/>
              <a:t>what is a significance of “Java 2” in J2EE?</a:t>
            </a:r>
            <a:br>
              <a:rPr lang="en-US" sz="2400" dirty="0"/>
            </a:br>
            <a:r>
              <a:rPr lang="en-US" sz="2400" dirty="0"/>
              <a:t>Or</a:t>
            </a:r>
            <a:br>
              <a:rPr lang="en-US" sz="2400" dirty="0"/>
            </a:br>
            <a:r>
              <a:rPr lang="en-US" sz="2400" dirty="0"/>
              <a:t>What is the meaning of 2 in J2SE or J2EE</a:t>
            </a:r>
          </a:p>
        </p:txBody>
      </p:sp>
      <p:sp>
        <p:nvSpPr>
          <p:cNvPr id="3" name="Content Placeholder 2">
            <a:extLst>
              <a:ext uri="{FF2B5EF4-FFF2-40B4-BE49-F238E27FC236}">
                <a16:creationId xmlns:a16="http://schemas.microsoft.com/office/drawing/2014/main" id="{A5D1AC56-12EF-4E0B-B557-58421D8BBBA4}"/>
              </a:ext>
            </a:extLst>
          </p:cNvPr>
          <p:cNvSpPr>
            <a:spLocks noGrp="1"/>
          </p:cNvSpPr>
          <p:nvPr>
            <p:ph idx="1"/>
          </p:nvPr>
        </p:nvSpPr>
        <p:spPr/>
        <p:txBody>
          <a:bodyPr/>
          <a:lstStyle/>
          <a:p>
            <a:r>
              <a:rPr lang="en-US" dirty="0">
                <a:solidFill>
                  <a:srgbClr val="7030A0"/>
                </a:solidFill>
              </a:rPr>
              <a:t>Java SE was known as </a:t>
            </a:r>
            <a:r>
              <a:rPr lang="en-US" b="1" dirty="0">
                <a:solidFill>
                  <a:srgbClr val="7030A0"/>
                </a:solidFill>
              </a:rPr>
              <a:t>Java 2 Platform, Standard Edition or J2SE from version 1.2 until version 1.5</a:t>
            </a:r>
            <a:r>
              <a:rPr lang="en-US" dirty="0"/>
              <a:t>. The "SE" is used to distinguish the base platform from Java EE and Java ME. </a:t>
            </a:r>
            <a:r>
              <a:rPr lang="en-US" b="1" dirty="0">
                <a:solidFill>
                  <a:srgbClr val="7030A0"/>
                </a:solidFill>
              </a:rPr>
              <a:t>The "2" was originally intended to emphasize the major changes introduced in version 1.2, but was removed in version 1.6.</a:t>
            </a:r>
            <a:r>
              <a:rPr lang="en-US" dirty="0"/>
              <a:t> The naming convention has been changed several times over the Java version </a:t>
            </a:r>
            <a:r>
              <a:rPr lang="en-US" dirty="0" err="1"/>
              <a:t>hist</a:t>
            </a:r>
            <a:endParaRPr lang="en-US" dirty="0"/>
          </a:p>
          <a:p>
            <a:r>
              <a:rPr lang="en-US" dirty="0"/>
              <a:t>Emphasize means give special importance  or prominence to (something) in speaking or writing.</a:t>
            </a:r>
          </a:p>
        </p:txBody>
      </p:sp>
      <p:sp>
        <p:nvSpPr>
          <p:cNvPr id="4" name="Date Placeholder 3">
            <a:extLst>
              <a:ext uri="{FF2B5EF4-FFF2-40B4-BE49-F238E27FC236}">
                <a16:creationId xmlns:a16="http://schemas.microsoft.com/office/drawing/2014/main" id="{667E71D8-28B1-4393-94F9-746B00ACDE36}"/>
              </a:ext>
            </a:extLst>
          </p:cNvPr>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a:extLst>
              <a:ext uri="{FF2B5EF4-FFF2-40B4-BE49-F238E27FC236}">
                <a16:creationId xmlns:a16="http://schemas.microsoft.com/office/drawing/2014/main" id="{69E22A5A-E3A4-4986-B797-1F9AD8A51CA3}"/>
              </a:ext>
            </a:extLst>
          </p:cNvPr>
          <p:cNvSpPr>
            <a:spLocks noGrp="1"/>
          </p:cNvSpPr>
          <p:nvPr>
            <p:ph type="ftr" sz="quarter" idx="11"/>
          </p:nvPr>
        </p:nvSpPr>
        <p:spPr/>
        <p:txBody>
          <a:bodyPr/>
          <a:lstStyle/>
          <a:p>
            <a:r>
              <a:rPr lang="en-US"/>
              <a:t>Presented by MangaRao</a:t>
            </a:r>
          </a:p>
        </p:txBody>
      </p:sp>
      <p:sp>
        <p:nvSpPr>
          <p:cNvPr id="6" name="Slide Number Placeholder 5">
            <a:extLst>
              <a:ext uri="{FF2B5EF4-FFF2-40B4-BE49-F238E27FC236}">
                <a16:creationId xmlns:a16="http://schemas.microsoft.com/office/drawing/2014/main" id="{8AA29DA9-3118-4E70-ACBC-CC7F7B470559}"/>
              </a:ext>
            </a:extLst>
          </p:cNvPr>
          <p:cNvSpPr>
            <a:spLocks noGrp="1"/>
          </p:cNvSpPr>
          <p:nvPr>
            <p:ph type="sldNum" sz="quarter" idx="12"/>
          </p:nvPr>
        </p:nvSpPr>
        <p:spPr/>
        <p:txBody>
          <a:bodyPr/>
          <a:lstStyle/>
          <a:p>
            <a:fld id="{49931A7E-7F88-4661-8234-9559DD8B88FB}" type="slidenum">
              <a:rPr lang="en-US" smtClean="0"/>
              <a:t>29</a:t>
            </a:fld>
            <a:endParaRPr lang="en-US"/>
          </a:p>
        </p:txBody>
      </p:sp>
    </p:spTree>
    <p:extLst>
      <p:ext uri="{BB962C8B-B14F-4D97-AF65-F5344CB8AC3E}">
        <p14:creationId xmlns:p14="http://schemas.microsoft.com/office/powerpoint/2010/main" val="37809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a:t>
            </a:fld>
            <a:endParaRPr lang="en-US"/>
          </a:p>
        </p:txBody>
      </p:sp>
      <p:pic>
        <p:nvPicPr>
          <p:cNvPr id="3074" name="Picture 2"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0019" y="2496344"/>
            <a:ext cx="457200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37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lstStyle/>
          <a:p>
            <a:pPr hangingPunct="0"/>
            <a:r>
              <a:rPr lang="en-US" dirty="0">
                <a:solidFill>
                  <a:srgbClr val="7030A0"/>
                </a:solidFill>
              </a:rPr>
              <a:t>Sun Microsystems has renamed the new J2 versions as Java SE, Java EE and Java ME, respectively. Java is guaranteed to be </a:t>
            </a:r>
            <a:r>
              <a:rPr lang="en-US" b="1" dirty="0"/>
              <a:t>Write Once, Run Anywhere.</a:t>
            </a:r>
            <a:endParaRPr lang="en-US" dirty="0"/>
          </a:p>
        </p:txBody>
      </p:sp>
      <p:sp>
        <p:nvSpPr>
          <p:cNvPr id="4" name="Date Placeholder 3"/>
          <p:cNvSpPr>
            <a:spLocks noGrp="1"/>
          </p:cNvSpPr>
          <p:nvPr>
            <p:ph type="dt" sz="half" idx="10"/>
          </p:nvPr>
        </p:nvSpPr>
        <p:spPr/>
        <p:txBody>
          <a:bodyPr/>
          <a:lstStyle/>
          <a:p>
            <a:fld id="{F9B600AF-DC04-4B2B-A42C-0CDCEDD7CE3C}"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30</a:t>
            </a:fld>
            <a:endParaRPr lang="en-US"/>
          </a:p>
        </p:txBody>
      </p:sp>
    </p:spTree>
    <p:extLst>
      <p:ext uri="{BB962C8B-B14F-4D97-AF65-F5344CB8AC3E}">
        <p14:creationId xmlns:p14="http://schemas.microsoft.com/office/powerpoint/2010/main" val="3775131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Java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8692052"/>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10"/>
          </p:nvPr>
        </p:nvSpPr>
        <p:spPr/>
        <p:txBody>
          <a:bodyPr/>
          <a:lstStyle/>
          <a:p>
            <a:fld id="{A917A6B1-A000-47CA-9AC0-7E7D527991DC}"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31</a:t>
            </a:fld>
            <a:endParaRPr lang="en-US"/>
          </a:p>
        </p:txBody>
      </p:sp>
    </p:spTree>
    <p:extLst>
      <p:ext uri="{BB962C8B-B14F-4D97-AF65-F5344CB8AC3E}">
        <p14:creationId xmlns:p14="http://schemas.microsoft.com/office/powerpoint/2010/main" val="300561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5538411"/>
              </p:ext>
            </p:extLst>
          </p:nvPr>
        </p:nvGraphicFramePr>
        <p:xfrm>
          <a:off x="677863" y="2912586"/>
          <a:ext cx="8596312" cy="2651760"/>
        </p:xfrm>
        <a:graphic>
          <a:graphicData uri="http://schemas.openxmlformats.org/drawingml/2006/table">
            <a:tbl>
              <a:tblPr/>
              <a:tblGrid>
                <a:gridCol w="8596312">
                  <a:extLst>
                    <a:ext uri="{9D8B030D-6E8A-4147-A177-3AD203B41FA5}">
                      <a16:colId xmlns:a16="http://schemas.microsoft.com/office/drawing/2014/main" val="20000"/>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According to Sun, Java language is simple because:</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      syntax is based on C++ (so easier for programmers to learn it after C++).</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dirty="0"/>
                        <a:t>      removed many confusing and/or rarely-used features e.g., explicit pointers, operator overloading etc.</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dirty="0"/>
                        <a:t>      No need to remove unreferenced objects because there is Automatic Garbage Collection in java.</a:t>
                      </a:r>
                    </a:p>
                    <a:p>
                      <a:endParaRPr lang="en-US" dirty="0"/>
                    </a:p>
                  </a:txBody>
                  <a:tcPr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3" name="Date Placeholder 2"/>
          <p:cNvSpPr>
            <a:spLocks noGrp="1"/>
          </p:cNvSpPr>
          <p:nvPr>
            <p:ph type="dt" sz="half" idx="10"/>
          </p:nvPr>
        </p:nvSpPr>
        <p:spPr/>
        <p:txBody>
          <a:bodyPr/>
          <a:lstStyle/>
          <a:p>
            <a:fld id="{409BF4D3-925E-4001-A0B7-83E7B1435FC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32</a:t>
            </a:fld>
            <a:endParaRPr lang="en-US"/>
          </a:p>
        </p:txBody>
      </p:sp>
    </p:spTree>
    <p:extLst>
      <p:ext uri="{BB962C8B-B14F-4D97-AF65-F5344CB8AC3E}">
        <p14:creationId xmlns:p14="http://schemas.microsoft.com/office/powerpoint/2010/main" val="2125855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pointers are eliminated in Java?</a:t>
            </a:r>
          </a:p>
        </p:txBody>
      </p:sp>
      <p:sp>
        <p:nvSpPr>
          <p:cNvPr id="3" name="Content Placeholder 2"/>
          <p:cNvSpPr>
            <a:spLocks noGrp="1"/>
          </p:cNvSpPr>
          <p:nvPr>
            <p:ph idx="1"/>
          </p:nvPr>
        </p:nvSpPr>
        <p:spPr/>
        <p:txBody>
          <a:bodyPr/>
          <a:lstStyle/>
          <a:p>
            <a:r>
              <a:rPr lang="en-US" dirty="0"/>
              <a:t>Pointers lead to confusion for a programmer. Pointers may crash a program. </a:t>
            </a:r>
            <a:r>
              <a:rPr lang="en-US" dirty="0">
                <a:solidFill>
                  <a:srgbClr val="FF0000"/>
                </a:solidFill>
              </a:rPr>
              <a:t>Using pointer virus and hacking programs can be written.</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33</a:t>
            </a:fld>
            <a:endParaRPr lang="en-US"/>
          </a:p>
        </p:txBody>
      </p:sp>
    </p:spTree>
    <p:extLst>
      <p:ext uri="{BB962C8B-B14F-4D97-AF65-F5344CB8AC3E}">
        <p14:creationId xmlns:p14="http://schemas.microsoft.com/office/powerpoint/2010/main" val="2757803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Object-oriented</a:t>
            </a:r>
            <a:br>
              <a:rPr lang="en-US" b="1" dirty="0"/>
            </a:br>
            <a:endParaRPr lang="en-US" dirty="0"/>
          </a:p>
        </p:txBody>
      </p:sp>
      <p:sp>
        <p:nvSpPr>
          <p:cNvPr id="3" name="Date Placeholder 2"/>
          <p:cNvSpPr>
            <a:spLocks noGrp="1"/>
          </p:cNvSpPr>
          <p:nvPr>
            <p:ph type="dt" sz="half" idx="10"/>
          </p:nvPr>
        </p:nvSpPr>
        <p:spPr/>
        <p:txBody>
          <a:bodyPr/>
          <a:lstStyle/>
          <a:p>
            <a:fld id="{FCBB32DB-4761-4C0E-AA18-E6B9EA60EB4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34</a:t>
            </a:fld>
            <a:endParaRPr lang="en-US"/>
          </a:p>
        </p:txBody>
      </p:sp>
      <p:sp>
        <p:nvSpPr>
          <p:cNvPr id="7" name="Content Placeholder 6"/>
          <p:cNvSpPr>
            <a:spLocks noGrp="1"/>
          </p:cNvSpPr>
          <p:nvPr>
            <p:ph idx="1"/>
          </p:nvPr>
        </p:nvSpPr>
        <p:spPr/>
        <p:txBody>
          <a:bodyPr/>
          <a:lstStyle/>
          <a:p>
            <a:pPr fontAlgn="ctr"/>
            <a:r>
              <a:rPr lang="en-US" dirty="0"/>
              <a:t>OOPS is a concept.</a:t>
            </a:r>
          </a:p>
          <a:p>
            <a:pPr fontAlgn="ctr"/>
            <a:r>
              <a:rPr lang="en-US" b="1" dirty="0">
                <a:solidFill>
                  <a:srgbClr val="7030A0"/>
                </a:solidFill>
              </a:rPr>
              <a:t>Java provided implementation to the OOPS concepts. Hence Java is OOPL.</a:t>
            </a:r>
          </a:p>
          <a:p>
            <a:pPr fontAlgn="ctr"/>
            <a:r>
              <a:rPr lang="en-US" dirty="0"/>
              <a:t>Object-oriented means we organize our software as a combination of different types of objects that incorporates both data and behavior.</a:t>
            </a:r>
          </a:p>
          <a:p>
            <a:pPr fontAlgn="ctr"/>
            <a:r>
              <a:rPr lang="en-US" dirty="0"/>
              <a:t>Object-oriented programming(OOPs) is a methodology that </a:t>
            </a:r>
            <a:r>
              <a:rPr lang="en-US" dirty="0">
                <a:solidFill>
                  <a:srgbClr val="7030A0"/>
                </a:solidFill>
              </a:rPr>
              <a:t>simplifies software development and maintenance</a:t>
            </a:r>
            <a:r>
              <a:rPr lang="en-US" dirty="0"/>
              <a:t> by providing some rules.</a:t>
            </a:r>
          </a:p>
          <a:p>
            <a:endParaRPr lang="en-US" dirty="0"/>
          </a:p>
        </p:txBody>
      </p:sp>
    </p:spTree>
    <p:extLst>
      <p:ext uri="{BB962C8B-B14F-4D97-AF65-F5344CB8AC3E}">
        <p14:creationId xmlns:p14="http://schemas.microsoft.com/office/powerpoint/2010/main" val="444163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concepts of OOPs are:</a:t>
            </a:r>
            <a:br>
              <a:rPr lang="en-US" dirty="0"/>
            </a:br>
            <a:endParaRPr lang="en-US" dirty="0"/>
          </a:p>
        </p:txBody>
      </p:sp>
      <p:sp>
        <p:nvSpPr>
          <p:cNvPr id="3" name="Content Placeholder 2"/>
          <p:cNvSpPr>
            <a:spLocks noGrp="1"/>
          </p:cNvSpPr>
          <p:nvPr>
            <p:ph idx="1"/>
          </p:nvPr>
        </p:nvSpPr>
        <p:spPr/>
        <p:txBody>
          <a:bodyPr/>
          <a:lstStyle/>
          <a:p>
            <a:r>
              <a:rPr lang="en-US" dirty="0"/>
              <a:t>Abstraction</a:t>
            </a:r>
          </a:p>
          <a:p>
            <a:r>
              <a:rPr lang="en-US" dirty="0"/>
              <a:t>Encapsulation</a:t>
            </a:r>
          </a:p>
          <a:p>
            <a:r>
              <a:rPr lang="en-US" dirty="0"/>
              <a:t>Polymorphism</a:t>
            </a:r>
          </a:p>
          <a:p>
            <a:r>
              <a:rPr lang="en-US" dirty="0"/>
              <a:t>Inheritance</a:t>
            </a:r>
          </a:p>
          <a:p>
            <a:endParaRPr lang="en-US" dirty="0"/>
          </a:p>
          <a:p>
            <a:r>
              <a:rPr lang="en-US" dirty="0"/>
              <a:t>Java provided implementation to all the oops concepts.</a:t>
            </a:r>
          </a:p>
        </p:txBody>
      </p:sp>
      <p:sp>
        <p:nvSpPr>
          <p:cNvPr id="4" name="Date Placeholder 3"/>
          <p:cNvSpPr>
            <a:spLocks noGrp="1"/>
          </p:cNvSpPr>
          <p:nvPr>
            <p:ph type="dt" sz="half" idx="10"/>
          </p:nvPr>
        </p:nvSpPr>
        <p:spPr/>
        <p:txBody>
          <a:bodyPr/>
          <a:lstStyle/>
          <a:p>
            <a:fld id="{0F0B4E84-8E22-454B-AE57-27AE7B9B5CB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35</a:t>
            </a:fld>
            <a:endParaRPr lang="en-US"/>
          </a:p>
        </p:txBody>
      </p:sp>
    </p:spTree>
    <p:extLst>
      <p:ext uri="{BB962C8B-B14F-4D97-AF65-F5344CB8AC3E}">
        <p14:creationId xmlns:p14="http://schemas.microsoft.com/office/powerpoint/2010/main" val="360384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lstStyle/>
          <a:p>
            <a:r>
              <a:rPr lang="en-US" dirty="0"/>
              <a:t>C++ is partial object oriented programming language because without creating an object or a class we can write a C++ program.</a:t>
            </a:r>
          </a:p>
          <a:p>
            <a:r>
              <a:rPr lang="en-US" dirty="0"/>
              <a:t> Whereas, without creating at least one class we can't write a java program.</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36</a:t>
            </a:fld>
            <a:endParaRPr lang="en-US"/>
          </a:p>
        </p:txBody>
      </p:sp>
    </p:spTree>
    <p:extLst>
      <p:ext uri="{BB962C8B-B14F-4D97-AF65-F5344CB8AC3E}">
        <p14:creationId xmlns:p14="http://schemas.microsoft.com/office/powerpoint/2010/main" val="2177042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Platform Independent</a:t>
            </a:r>
            <a:br>
              <a:rPr lang="en-US" b="1" dirty="0"/>
            </a:br>
            <a:endParaRPr lang="en-US" dirty="0"/>
          </a:p>
        </p:txBody>
      </p:sp>
      <p:sp>
        <p:nvSpPr>
          <p:cNvPr id="3" name="Content Placeholder 2"/>
          <p:cNvSpPr>
            <a:spLocks noGrp="1"/>
          </p:cNvSpPr>
          <p:nvPr>
            <p:ph idx="1"/>
          </p:nvPr>
        </p:nvSpPr>
        <p:spPr/>
        <p:txBody>
          <a:bodyPr/>
          <a:lstStyle/>
          <a:p>
            <a:r>
              <a:rPr lang="en-US" dirty="0"/>
              <a:t>A platform is the hardware or software environment in which a program runs. There are two types of platforms software-based and hardware-based. Java provides software-based platform. The Java platform differs from most other platforms in the sense that it's a software-based platform that runs on top of other hardware-based </a:t>
            </a:r>
            <a:r>
              <a:rPr lang="en-US" dirty="0" err="1"/>
              <a:t>platforms.It</a:t>
            </a:r>
            <a:r>
              <a:rPr lang="en-US" dirty="0"/>
              <a:t> has two components: Runtime Environment</a:t>
            </a:r>
          </a:p>
          <a:p>
            <a:r>
              <a:rPr lang="en-US" dirty="0"/>
              <a:t>API(Application Programming Interface)</a:t>
            </a:r>
          </a:p>
          <a:p>
            <a:r>
              <a:rPr lang="en-US" dirty="0"/>
              <a:t>Java code can be run on multiple platforms </a:t>
            </a:r>
            <a:r>
              <a:rPr lang="en-US" dirty="0" err="1"/>
              <a:t>e.g.Windows,Linux,Sun</a:t>
            </a:r>
            <a:r>
              <a:rPr lang="en-US" dirty="0"/>
              <a:t> </a:t>
            </a:r>
            <a:r>
              <a:rPr lang="en-US" dirty="0" err="1"/>
              <a:t>Solaris,Mac</a:t>
            </a:r>
            <a:r>
              <a:rPr lang="en-US" dirty="0"/>
              <a:t>/OS etc. Java code is compiled by the compiler and converted into </a:t>
            </a:r>
            <a:r>
              <a:rPr lang="en-US" dirty="0" err="1"/>
              <a:t>bytecode.This</a:t>
            </a:r>
            <a:r>
              <a:rPr lang="en-US" dirty="0"/>
              <a:t> bytecode is a platform independent code because it can be run on multiple platforms i.e. Write Once and Run Anywhere(WORA). </a:t>
            </a:r>
          </a:p>
        </p:txBody>
      </p:sp>
      <p:sp>
        <p:nvSpPr>
          <p:cNvPr id="4" name="Date Placeholder 3"/>
          <p:cNvSpPr>
            <a:spLocks noGrp="1"/>
          </p:cNvSpPr>
          <p:nvPr>
            <p:ph type="dt" sz="half" idx="10"/>
          </p:nvPr>
        </p:nvSpPr>
        <p:spPr/>
        <p:txBody>
          <a:bodyPr/>
          <a:lstStyle/>
          <a:p>
            <a:fld id="{E165F59F-A4D6-4C03-A5A9-46EABFD689B7}"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37</a:t>
            </a:fld>
            <a:endParaRPr lang="en-US"/>
          </a:p>
        </p:txBody>
      </p:sp>
    </p:spTree>
    <p:extLst>
      <p:ext uri="{BB962C8B-B14F-4D97-AF65-F5344CB8AC3E}">
        <p14:creationId xmlns:p14="http://schemas.microsoft.com/office/powerpoint/2010/main" val="188058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Independent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239169"/>
            <a:ext cx="4514850" cy="3724275"/>
          </a:xfrm>
        </p:spPr>
      </p:pic>
      <p:sp>
        <p:nvSpPr>
          <p:cNvPr id="3" name="Date Placeholder 2"/>
          <p:cNvSpPr>
            <a:spLocks noGrp="1"/>
          </p:cNvSpPr>
          <p:nvPr>
            <p:ph type="dt" sz="half" idx="10"/>
          </p:nvPr>
        </p:nvSpPr>
        <p:spPr/>
        <p:txBody>
          <a:bodyPr/>
          <a:lstStyle/>
          <a:p>
            <a:fld id="{31909066-5AA4-4064-B375-31A1BEF5A687}"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38</a:t>
            </a:fld>
            <a:endParaRPr lang="en-US"/>
          </a:p>
        </p:txBody>
      </p:sp>
    </p:spTree>
    <p:extLst>
      <p:ext uri="{BB962C8B-B14F-4D97-AF65-F5344CB8AC3E}">
        <p14:creationId xmlns:p14="http://schemas.microsoft.com/office/powerpoint/2010/main" val="122734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Secured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1298" y="98995"/>
            <a:ext cx="2886075" cy="2476500"/>
          </a:xfrm>
        </p:spPr>
      </p:pic>
      <p:sp>
        <p:nvSpPr>
          <p:cNvPr id="6" name="Text Placeholder 5"/>
          <p:cNvSpPr>
            <a:spLocks noGrp="1"/>
          </p:cNvSpPr>
          <p:nvPr>
            <p:ph type="body" sz="half" idx="2"/>
          </p:nvPr>
        </p:nvSpPr>
        <p:spPr/>
        <p:txBody>
          <a:bodyPr/>
          <a:lstStyle/>
          <a:p>
            <a:r>
              <a:rPr lang="en-US" dirty="0"/>
              <a:t>Java is secured because</a:t>
            </a:r>
          </a:p>
          <a:p>
            <a:pPr marL="285750" indent="-285750">
              <a:buFont typeface="Wingdings" panose="05000000000000000000" pitchFamily="2" charset="2"/>
              <a:buChar char="ü"/>
            </a:pPr>
            <a:r>
              <a:rPr lang="en-US" dirty="0"/>
              <a:t>No explicit pointer</a:t>
            </a:r>
          </a:p>
          <a:p>
            <a:pPr marL="285750" indent="-285750">
              <a:buFont typeface="Wingdings" panose="05000000000000000000" pitchFamily="2" charset="2"/>
              <a:buChar char="ü"/>
            </a:pPr>
            <a:r>
              <a:rPr lang="en-US" dirty="0"/>
              <a:t>Programs run inside virtual machine sandbox.</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890" y="2845460"/>
            <a:ext cx="3648075" cy="3409950"/>
          </a:xfrm>
          <a:prstGeom prst="rect">
            <a:avLst/>
          </a:prstGeom>
        </p:spPr>
      </p:pic>
      <p:sp>
        <p:nvSpPr>
          <p:cNvPr id="2" name="Date Placeholder 1"/>
          <p:cNvSpPr>
            <a:spLocks noGrp="1"/>
          </p:cNvSpPr>
          <p:nvPr>
            <p:ph type="dt" sz="half" idx="10"/>
          </p:nvPr>
        </p:nvSpPr>
        <p:spPr/>
        <p:txBody>
          <a:bodyPr/>
          <a:lstStyle/>
          <a:p>
            <a:fld id="{46AB7FC1-BB71-4669-956B-5EDCA3B68BD8}"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39</a:t>
            </a:fld>
            <a:endParaRPr lang="en-US"/>
          </a:p>
        </p:txBody>
      </p:sp>
    </p:spTree>
    <p:extLst>
      <p:ext uri="{BB962C8B-B14F-4D97-AF65-F5344CB8AC3E}">
        <p14:creationId xmlns:p14="http://schemas.microsoft.com/office/powerpoint/2010/main" val="4048545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Learning java a punishment?</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a:t>
            </a:fld>
            <a:endParaRPr lang="en-US"/>
          </a:p>
        </p:txBody>
      </p:sp>
      <p:pic>
        <p:nvPicPr>
          <p:cNvPr id="1026" name="Picture 2" descr="Image may contain: one or more people, people sitting and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2019" y="2429669"/>
            <a:ext cx="3048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55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Robust</a:t>
            </a:r>
          </a:p>
        </p:txBody>
      </p:sp>
      <p:sp>
        <p:nvSpPr>
          <p:cNvPr id="6" name="Content Placeholder 5"/>
          <p:cNvSpPr>
            <a:spLocks noGrp="1"/>
          </p:cNvSpPr>
          <p:nvPr>
            <p:ph idx="1"/>
          </p:nvPr>
        </p:nvSpPr>
        <p:spPr/>
        <p:txBody>
          <a:bodyPr>
            <a:normAutofit lnSpcReduction="10000"/>
          </a:bodyPr>
          <a:lstStyle/>
          <a:p>
            <a:r>
              <a:rPr lang="en-US" b="1" dirty="0"/>
              <a:t>Java programs will not crash easily because of its exception handling and its memory management features (Garbage Collector). </a:t>
            </a:r>
          </a:p>
          <a:p>
            <a:r>
              <a:rPr lang="en-US" dirty="0"/>
              <a:t>Memory management was handled by JVM&gt; i.e.; allocation and de-allocation of memory handled by JVM.. </a:t>
            </a:r>
          </a:p>
          <a:p>
            <a:r>
              <a:rPr lang="en-US" dirty="0"/>
              <a:t>Memory Allocation: JVM's class loader sub system will allocate required memory for a program.</a:t>
            </a:r>
          </a:p>
          <a:p>
            <a:r>
              <a:rPr lang="en-US" dirty="0">
                <a:solidFill>
                  <a:srgbClr val="7030A0"/>
                </a:solidFill>
              </a:rPr>
              <a:t>Memory de-allocation: </a:t>
            </a:r>
            <a:r>
              <a:rPr lang="en-US" dirty="0"/>
              <a:t>JVM's garbage collector will free the allocated memory. Garbage collector will check the memory between every time interval and it used Mark and Sweep algorithm to de-allocate the memory for unused variables and objects.</a:t>
            </a:r>
          </a:p>
          <a:p>
            <a:r>
              <a:rPr lang="en-US" dirty="0">
                <a:solidFill>
                  <a:srgbClr val="7030A0"/>
                </a:solidFill>
              </a:rPr>
              <a:t>Exception handling</a:t>
            </a:r>
            <a:r>
              <a:rPr lang="en-US" dirty="0"/>
              <a:t>: Exception means a run time error. In Java we can handle the exceptions.</a:t>
            </a:r>
          </a:p>
        </p:txBody>
      </p:sp>
      <p:sp>
        <p:nvSpPr>
          <p:cNvPr id="2" name="Date Placeholder 1"/>
          <p:cNvSpPr>
            <a:spLocks noGrp="1"/>
          </p:cNvSpPr>
          <p:nvPr>
            <p:ph type="dt" sz="half" idx="10"/>
          </p:nvPr>
        </p:nvSpPr>
        <p:spPr/>
        <p:txBody>
          <a:bodyPr/>
          <a:lstStyle/>
          <a:p>
            <a:fld id="{54C95365-D659-4168-88E7-73BC51F9BCED}"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4" name="Slide Number Placeholder 3"/>
          <p:cNvSpPr>
            <a:spLocks noGrp="1"/>
          </p:cNvSpPr>
          <p:nvPr>
            <p:ph type="sldNum" sz="quarter" idx="12"/>
          </p:nvPr>
        </p:nvSpPr>
        <p:spPr/>
        <p:txBody>
          <a:bodyPr/>
          <a:lstStyle/>
          <a:p>
            <a:fld id="{49931A7E-7F88-4661-8234-9559DD8B88FB}" type="slidenum">
              <a:rPr lang="en-US" smtClean="0"/>
              <a:t>40</a:t>
            </a:fld>
            <a:endParaRPr lang="en-US"/>
          </a:p>
        </p:txBody>
      </p:sp>
    </p:spTree>
    <p:extLst>
      <p:ext uri="{BB962C8B-B14F-4D97-AF65-F5344CB8AC3E}">
        <p14:creationId xmlns:p14="http://schemas.microsoft.com/office/powerpoint/2010/main" val="90190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br>
              <a:rPr lang="en-US" dirty="0"/>
            </a:br>
            <a:r>
              <a:rPr lang="en-US" b="1" dirty="0"/>
              <a:t>Architectural-neutral</a:t>
            </a:r>
            <a:r>
              <a:rPr lang="en-US" dirty="0"/>
              <a:t>	</a:t>
            </a:r>
          </a:p>
        </p:txBody>
      </p:sp>
      <p:sp>
        <p:nvSpPr>
          <p:cNvPr id="3" name="Content Placeholder 2"/>
          <p:cNvSpPr>
            <a:spLocks noGrp="1"/>
          </p:cNvSpPr>
          <p:nvPr>
            <p:ph idx="1"/>
          </p:nvPr>
        </p:nvSpPr>
        <p:spPr/>
        <p:txBody>
          <a:bodyPr/>
          <a:lstStyle/>
          <a:p>
            <a:r>
              <a:rPr lang="en-US" dirty="0"/>
              <a:t>Java's byte code is not machine dependent. </a:t>
            </a:r>
          </a:p>
          <a:p>
            <a:r>
              <a:rPr lang="en-US" dirty="0"/>
              <a:t>It can be run on any machine with any processor and with any O/S. </a:t>
            </a:r>
          </a:p>
          <a:p>
            <a:r>
              <a:rPr lang="en-US" b="1" dirty="0">
                <a:solidFill>
                  <a:srgbClr val="7030A0"/>
                </a:solidFill>
              </a:rPr>
              <a:t>It is nothing but processor independent or Hardware Independent</a:t>
            </a:r>
          </a:p>
        </p:txBody>
      </p:sp>
      <p:sp>
        <p:nvSpPr>
          <p:cNvPr id="4" name="Date Placeholder 3"/>
          <p:cNvSpPr>
            <a:spLocks noGrp="1"/>
          </p:cNvSpPr>
          <p:nvPr>
            <p:ph type="dt" sz="half" idx="10"/>
          </p:nvPr>
        </p:nvSpPr>
        <p:spPr/>
        <p:txBody>
          <a:bodyPr/>
          <a:lstStyle/>
          <a:p>
            <a:fld id="{B1262E94-0D98-46F0-BBA3-824C0326391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41</a:t>
            </a:fld>
            <a:endParaRPr lang="en-US"/>
          </a:p>
        </p:txBody>
      </p:sp>
    </p:spTree>
    <p:extLst>
      <p:ext uri="{BB962C8B-B14F-4D97-AF65-F5344CB8AC3E}">
        <p14:creationId xmlns:p14="http://schemas.microsoft.com/office/powerpoint/2010/main" val="154349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42</a:t>
            </a:fld>
            <a:endParaRPr lang="en-US"/>
          </a:p>
        </p:txBody>
      </p:sp>
      <p:pic>
        <p:nvPicPr>
          <p:cNvPr id="1026" name="Picture 2"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0018" y="514492"/>
            <a:ext cx="4268519" cy="55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486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Portable</a:t>
            </a:r>
          </a:p>
        </p:txBody>
      </p:sp>
      <p:sp>
        <p:nvSpPr>
          <p:cNvPr id="3" name="Content Placeholder 2"/>
          <p:cNvSpPr>
            <a:spLocks noGrp="1"/>
          </p:cNvSpPr>
          <p:nvPr>
            <p:ph idx="1"/>
          </p:nvPr>
        </p:nvSpPr>
        <p:spPr/>
        <p:txBody>
          <a:bodyPr/>
          <a:lstStyle/>
          <a:p>
            <a:r>
              <a:rPr lang="en-US" dirty="0">
                <a:solidFill>
                  <a:srgbClr val="7030A0"/>
                </a:solidFill>
              </a:rPr>
              <a:t>A program yielding the same result on any computer is said to be portable.</a:t>
            </a:r>
          </a:p>
          <a:p>
            <a:r>
              <a:rPr lang="en-US" dirty="0"/>
              <a:t> Java program give same results on all machines. Everything is clearly defined in Java specification and nothing is left to O/S. </a:t>
            </a:r>
          </a:p>
          <a:p>
            <a:r>
              <a:rPr lang="en-US" dirty="0"/>
              <a:t>Note: Compiler in Java is written in ANSI C with a clean portability boundary</a:t>
            </a:r>
          </a:p>
          <a:p>
            <a:endParaRPr lang="en-US" dirty="0"/>
          </a:p>
        </p:txBody>
      </p:sp>
      <p:sp>
        <p:nvSpPr>
          <p:cNvPr id="4" name="Date Placeholder 3"/>
          <p:cNvSpPr>
            <a:spLocks noGrp="1"/>
          </p:cNvSpPr>
          <p:nvPr>
            <p:ph type="dt" sz="half" idx="10"/>
          </p:nvPr>
        </p:nvSpPr>
        <p:spPr/>
        <p:txBody>
          <a:bodyPr/>
          <a:lstStyle/>
          <a:p>
            <a:fld id="{3E4AC27F-F850-48FE-8BBE-644D606DB040}"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43</a:t>
            </a:fld>
            <a:endParaRPr lang="en-US"/>
          </a:p>
        </p:txBody>
      </p:sp>
    </p:spTree>
    <p:extLst>
      <p:ext uri="{BB962C8B-B14F-4D97-AF65-F5344CB8AC3E}">
        <p14:creationId xmlns:p14="http://schemas.microsoft.com/office/powerpoint/2010/main" val="3597315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Interpreted</a:t>
            </a:r>
          </a:p>
        </p:txBody>
      </p:sp>
      <p:sp>
        <p:nvSpPr>
          <p:cNvPr id="3" name="Content Placeholder 2"/>
          <p:cNvSpPr>
            <a:spLocks noGrp="1"/>
          </p:cNvSpPr>
          <p:nvPr>
            <p:ph idx="1"/>
          </p:nvPr>
        </p:nvSpPr>
        <p:spPr/>
        <p:txBody>
          <a:bodyPr/>
          <a:lstStyle/>
          <a:p>
            <a:r>
              <a:rPr lang="en-US" dirty="0"/>
              <a:t>Java programs are compiled to generate the byte code. This byte code can be downloaded and interpreted that means byte code is converted into machine code by the interpreter in JVM.</a:t>
            </a:r>
          </a:p>
          <a:p>
            <a:r>
              <a:rPr lang="fr-FR" dirty="0"/>
              <a:t>source code --compiler - byte code</a:t>
            </a:r>
          </a:p>
          <a:p>
            <a:r>
              <a:rPr lang="fr-FR" dirty="0"/>
              <a:t>byte code --</a:t>
            </a:r>
            <a:r>
              <a:rPr lang="fr-FR" dirty="0" err="1"/>
              <a:t>interpreter</a:t>
            </a:r>
            <a:r>
              <a:rPr lang="fr-FR" dirty="0"/>
              <a:t> - </a:t>
            </a:r>
            <a:r>
              <a:rPr lang="fr-FR" dirty="0" err="1"/>
              <a:t>binary</a:t>
            </a:r>
            <a:r>
              <a:rPr lang="fr-FR" dirty="0"/>
              <a:t> code</a:t>
            </a:r>
          </a:p>
          <a:p>
            <a:r>
              <a:rPr lang="fr-FR" dirty="0"/>
              <a:t>Java uses </a:t>
            </a:r>
            <a:r>
              <a:rPr lang="fr-FR" dirty="0" err="1"/>
              <a:t>both</a:t>
            </a:r>
            <a:r>
              <a:rPr lang="fr-FR" dirty="0"/>
              <a:t> compiler and </a:t>
            </a:r>
            <a:r>
              <a:rPr lang="fr-FR" dirty="0" err="1"/>
              <a:t>intrepreter</a:t>
            </a:r>
            <a:r>
              <a:rPr lang="fr-FR" dirty="0"/>
              <a:t>.</a:t>
            </a: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44</a:t>
            </a:fld>
            <a:endParaRPr lang="en-US"/>
          </a:p>
        </p:txBody>
      </p:sp>
    </p:spTree>
    <p:extLst>
      <p:ext uri="{BB962C8B-B14F-4D97-AF65-F5344CB8AC3E}">
        <p14:creationId xmlns:p14="http://schemas.microsoft.com/office/powerpoint/2010/main" val="12711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High-performance</a:t>
            </a:r>
            <a:endParaRPr lang="en-US" dirty="0"/>
          </a:p>
        </p:txBody>
      </p:sp>
      <p:sp>
        <p:nvSpPr>
          <p:cNvPr id="3" name="Content Placeholder 2"/>
          <p:cNvSpPr>
            <a:spLocks noGrp="1"/>
          </p:cNvSpPr>
          <p:nvPr>
            <p:ph idx="1"/>
          </p:nvPr>
        </p:nvSpPr>
        <p:spPr/>
        <p:txBody>
          <a:bodyPr/>
          <a:lstStyle/>
          <a:p>
            <a:r>
              <a:rPr lang="en-US" dirty="0">
                <a:solidFill>
                  <a:srgbClr val="7030A0"/>
                </a:solidFill>
              </a:rPr>
              <a:t>Java has Just In time compiler</a:t>
            </a:r>
          </a:p>
          <a:p>
            <a:r>
              <a:rPr lang="en-US" dirty="0"/>
              <a:t>JIT: Just In time Compiler </a:t>
            </a:r>
            <a:r>
              <a:rPr lang="en-US" dirty="0">
                <a:solidFill>
                  <a:srgbClr val="7030A0"/>
                </a:solidFill>
              </a:rPr>
              <a:t>increases the performance of the program execution</a:t>
            </a:r>
          </a:p>
        </p:txBody>
      </p:sp>
      <p:sp>
        <p:nvSpPr>
          <p:cNvPr id="4" name="Date Placeholder 3"/>
          <p:cNvSpPr>
            <a:spLocks noGrp="1"/>
          </p:cNvSpPr>
          <p:nvPr>
            <p:ph type="dt" sz="half" idx="10"/>
          </p:nvPr>
        </p:nvSpPr>
        <p:spPr/>
        <p:txBody>
          <a:bodyPr/>
          <a:lstStyle/>
          <a:p>
            <a:fld id="{1D565898-0C4A-46BD-803D-44F0CF64B79D}"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45</a:t>
            </a:fld>
            <a:endParaRPr lang="en-US"/>
          </a:p>
        </p:txBody>
      </p:sp>
    </p:spTree>
    <p:extLst>
      <p:ext uri="{BB962C8B-B14F-4D97-AF65-F5344CB8AC3E}">
        <p14:creationId xmlns:p14="http://schemas.microsoft.com/office/powerpoint/2010/main" val="2534391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a:t>
            </a:r>
          </a:p>
        </p:txBody>
      </p:sp>
      <p:sp>
        <p:nvSpPr>
          <p:cNvPr id="3" name="Content Placeholder 2"/>
          <p:cNvSpPr>
            <a:spLocks noGrp="1"/>
          </p:cNvSpPr>
          <p:nvPr>
            <p:ph idx="1"/>
          </p:nvPr>
        </p:nvSpPr>
        <p:spPr/>
        <p:txBody>
          <a:bodyPr/>
          <a:lstStyle/>
          <a:p>
            <a:r>
              <a:rPr lang="en-US" dirty="0"/>
              <a:t> Java is a distributed technology. </a:t>
            </a:r>
          </a:p>
          <a:p>
            <a:r>
              <a:rPr lang="en-US" dirty="0">
                <a:solidFill>
                  <a:srgbClr val="FF0000"/>
                </a:solidFill>
              </a:rPr>
              <a:t>Information is distributed on various computers on a network</a:t>
            </a:r>
            <a:r>
              <a:rPr lang="en-US" dirty="0"/>
              <a:t>. Using Java, we can write programs which capture information and distribute ii to clients.</a:t>
            </a:r>
          </a:p>
          <a:p>
            <a:r>
              <a:rPr lang="en-US" dirty="0"/>
              <a:t>RMI and EJB are used for creating distributed applications. </a:t>
            </a:r>
          </a:p>
        </p:txBody>
      </p:sp>
      <p:sp>
        <p:nvSpPr>
          <p:cNvPr id="4" name="Date Placeholder 3"/>
          <p:cNvSpPr>
            <a:spLocks noGrp="1"/>
          </p:cNvSpPr>
          <p:nvPr>
            <p:ph type="dt" sz="half" idx="10"/>
          </p:nvPr>
        </p:nvSpPr>
        <p:spPr/>
        <p:txBody>
          <a:bodyPr/>
          <a:lstStyle/>
          <a:p>
            <a:fld id="{D7289665-5147-45A8-8F36-491199505857}"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46</a:t>
            </a:fld>
            <a:endParaRPr lang="en-US"/>
          </a:p>
        </p:txBody>
      </p:sp>
    </p:spTree>
    <p:extLst>
      <p:ext uri="{BB962C8B-B14F-4D97-AF65-F5344CB8AC3E}">
        <p14:creationId xmlns:p14="http://schemas.microsoft.com/office/powerpoint/2010/main" val="78126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Multithreaded</a:t>
            </a:r>
          </a:p>
        </p:txBody>
      </p:sp>
      <p:sp>
        <p:nvSpPr>
          <p:cNvPr id="3" name="Content Placeholder 2"/>
          <p:cNvSpPr>
            <a:spLocks noGrp="1"/>
          </p:cNvSpPr>
          <p:nvPr>
            <p:ph idx="1"/>
          </p:nvPr>
        </p:nvSpPr>
        <p:spPr/>
        <p:txBody>
          <a:bodyPr/>
          <a:lstStyle/>
          <a:p>
            <a:r>
              <a:rPr lang="en-US" dirty="0"/>
              <a:t>A thread is like a separate program, executing concurrently. </a:t>
            </a:r>
          </a:p>
          <a:p>
            <a:r>
              <a:rPr lang="en-US" dirty="0">
                <a:solidFill>
                  <a:srgbClr val="7030A0"/>
                </a:solidFill>
              </a:rPr>
              <a:t>We can write Java programs that deal with many tasks at once by defining multiple threads. </a:t>
            </a:r>
          </a:p>
          <a:p>
            <a:r>
              <a:rPr lang="en-US" dirty="0"/>
              <a:t>The main advantage of multi-threading is that it shares the same memory. </a:t>
            </a:r>
          </a:p>
          <a:p>
            <a:r>
              <a:rPr lang="en-US" dirty="0">
                <a:solidFill>
                  <a:srgbClr val="FF0000"/>
                </a:solidFill>
              </a:rPr>
              <a:t>Multithreading is used in multi-media, animation and in </a:t>
            </a:r>
            <a:r>
              <a:rPr lang="en-US">
                <a:solidFill>
                  <a:srgbClr val="FF0000"/>
                </a:solidFill>
              </a:rPr>
              <a:t>gaming applications </a:t>
            </a:r>
            <a:r>
              <a:rPr lang="en-US" dirty="0">
                <a:solidFill>
                  <a:srgbClr val="FF0000"/>
                </a:solidFill>
              </a:rPr>
              <a:t>etc. </a:t>
            </a:r>
          </a:p>
          <a:p>
            <a:endParaRPr lang="en-US" dirty="0"/>
          </a:p>
        </p:txBody>
      </p:sp>
      <p:sp>
        <p:nvSpPr>
          <p:cNvPr id="4" name="Date Placeholder 3"/>
          <p:cNvSpPr>
            <a:spLocks noGrp="1"/>
          </p:cNvSpPr>
          <p:nvPr>
            <p:ph type="dt" sz="half" idx="10"/>
          </p:nvPr>
        </p:nvSpPr>
        <p:spPr/>
        <p:txBody>
          <a:bodyPr/>
          <a:lstStyle/>
          <a:p>
            <a:fld id="{18BA0B55-EDA7-4648-8521-91B0BCFC7A52}"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47</a:t>
            </a:fld>
            <a:endParaRPr lang="en-US"/>
          </a:p>
        </p:txBody>
      </p:sp>
    </p:spTree>
    <p:extLst>
      <p:ext uri="{BB962C8B-B14F-4D97-AF65-F5344CB8AC3E}">
        <p14:creationId xmlns:p14="http://schemas.microsoft.com/office/powerpoint/2010/main" val="666404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a:t>
            </a:r>
          </a:p>
        </p:txBody>
      </p:sp>
      <p:sp>
        <p:nvSpPr>
          <p:cNvPr id="3" name="Content Placeholder 2"/>
          <p:cNvSpPr>
            <a:spLocks noGrp="1"/>
          </p:cNvSpPr>
          <p:nvPr>
            <p:ph idx="1"/>
          </p:nvPr>
        </p:nvSpPr>
        <p:spPr/>
        <p:txBody>
          <a:bodyPr/>
          <a:lstStyle/>
          <a:p>
            <a:r>
              <a:rPr lang="en-US" dirty="0"/>
              <a:t>We can develop programs in Java, which dynamically interact with the user on internet (</a:t>
            </a:r>
            <a:r>
              <a:rPr lang="en-US" dirty="0" err="1"/>
              <a:t>Eg</a:t>
            </a:r>
            <a:r>
              <a:rPr lang="en-US" dirty="0"/>
              <a:t>: Applets)</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48</a:t>
            </a:fld>
            <a:endParaRPr lang="en-US"/>
          </a:p>
        </p:txBody>
      </p:sp>
    </p:spTree>
    <p:extLst>
      <p:ext uri="{BB962C8B-B14F-4D97-AF65-F5344CB8AC3E}">
        <p14:creationId xmlns:p14="http://schemas.microsoft.com/office/powerpoint/2010/main" val="371514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Translators</a:t>
            </a:r>
          </a:p>
        </p:txBody>
      </p:sp>
      <p:sp>
        <p:nvSpPr>
          <p:cNvPr id="3" name="Content Placeholder 2"/>
          <p:cNvSpPr>
            <a:spLocks noGrp="1"/>
          </p:cNvSpPr>
          <p:nvPr>
            <p:ph idx="1"/>
          </p:nvPr>
        </p:nvSpPr>
        <p:spPr/>
        <p:txBody>
          <a:bodyPr/>
          <a:lstStyle/>
          <a:p>
            <a:r>
              <a:rPr lang="en-US" dirty="0"/>
              <a:t>Compiler</a:t>
            </a:r>
          </a:p>
          <a:p>
            <a:r>
              <a:rPr lang="en-US" dirty="0"/>
              <a:t>Interpreter</a:t>
            </a:r>
          </a:p>
        </p:txBody>
      </p:sp>
      <p:sp>
        <p:nvSpPr>
          <p:cNvPr id="4" name="Date Placeholder 3"/>
          <p:cNvSpPr>
            <a:spLocks noGrp="1"/>
          </p:cNvSpPr>
          <p:nvPr>
            <p:ph type="dt" sz="half" idx="10"/>
          </p:nvPr>
        </p:nvSpPr>
        <p:spPr/>
        <p:txBody>
          <a:bodyPr/>
          <a:lstStyle/>
          <a:p>
            <a:fld id="{B357CCCB-334E-4360-B367-E88937F6B0D0}"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49</a:t>
            </a:fld>
            <a:endParaRPr lang="en-US"/>
          </a:p>
        </p:txBody>
      </p:sp>
    </p:spTree>
    <p:extLst>
      <p:ext uri="{BB962C8B-B14F-4D97-AF65-F5344CB8AC3E}">
        <p14:creationId xmlns:p14="http://schemas.microsoft.com/office/powerpoint/2010/main" val="143070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a:t>
            </a:fld>
            <a:endParaRPr lang="en-US"/>
          </a:p>
        </p:txBody>
      </p:sp>
      <p:pic>
        <p:nvPicPr>
          <p:cNvPr id="4098" name="Picture 2"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0019" y="2486819"/>
            <a:ext cx="4572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61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***Difference between Compiler and Interpreter</a:t>
            </a:r>
            <a:br>
              <a:rPr lang="en-US" b="1" dirty="0"/>
            </a:br>
            <a:br>
              <a:rPr lang="en-US" b="1" dirty="0"/>
            </a:br>
            <a:endParaRPr lang="en-US" dirty="0"/>
          </a:p>
        </p:txBody>
      </p:sp>
      <p:sp>
        <p:nvSpPr>
          <p:cNvPr id="3" name="Content Placeholder 2"/>
          <p:cNvSpPr>
            <a:spLocks noGrp="1"/>
          </p:cNvSpPr>
          <p:nvPr>
            <p:ph idx="1"/>
          </p:nvPr>
        </p:nvSpPr>
        <p:spPr/>
        <p:txBody>
          <a:bodyPr/>
          <a:lstStyle/>
          <a:p>
            <a:r>
              <a:rPr lang="en-US" b="1" dirty="0"/>
              <a:t>Compiler converts entire source code in to binary code</a:t>
            </a:r>
          </a:p>
          <a:p>
            <a:r>
              <a:rPr lang="en-US" b="1" dirty="0"/>
              <a:t>Interpreter converts line by line code in to binary code</a:t>
            </a:r>
            <a:endParaRPr lang="en-US" dirty="0"/>
          </a:p>
        </p:txBody>
      </p:sp>
      <p:sp>
        <p:nvSpPr>
          <p:cNvPr id="4" name="Date Placeholder 3"/>
          <p:cNvSpPr>
            <a:spLocks noGrp="1"/>
          </p:cNvSpPr>
          <p:nvPr>
            <p:ph type="dt" sz="half" idx="10"/>
          </p:nvPr>
        </p:nvSpPr>
        <p:spPr/>
        <p:txBody>
          <a:bodyPr/>
          <a:lstStyle/>
          <a:p>
            <a:fld id="{21B4964F-F65A-4C2E-A4E3-35F916F7DC0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50</a:t>
            </a:fld>
            <a:endParaRPr lang="en-US"/>
          </a:p>
        </p:txBody>
      </p:sp>
    </p:spTree>
    <p:extLst>
      <p:ext uri="{BB962C8B-B14F-4D97-AF65-F5344CB8AC3E}">
        <p14:creationId xmlns:p14="http://schemas.microsoft.com/office/powerpoint/2010/main" val="3322468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Program of Java</a:t>
            </a:r>
            <a:endParaRPr lang="en-US" dirty="0"/>
          </a:p>
        </p:txBody>
      </p:sp>
      <p:sp>
        <p:nvSpPr>
          <p:cNvPr id="3" name="Content Placeholder 2"/>
          <p:cNvSpPr>
            <a:spLocks noGrp="1"/>
          </p:cNvSpPr>
          <p:nvPr>
            <p:ph idx="1"/>
          </p:nvPr>
        </p:nvSpPr>
        <p:spPr/>
        <p:txBody>
          <a:bodyPr/>
          <a:lstStyle/>
          <a:p>
            <a:r>
              <a:rPr lang="en-US" b="1" dirty="0"/>
              <a:t>Requirement for Java Example</a:t>
            </a:r>
          </a:p>
          <a:p>
            <a:pPr lvl="1"/>
            <a:r>
              <a:rPr lang="en-US" dirty="0"/>
              <a:t>install the JDK if you don't have installed it, </a:t>
            </a:r>
            <a:r>
              <a:rPr lang="en-US" dirty="0">
                <a:hlinkClick r:id="rId2"/>
              </a:rPr>
              <a:t>download the JDK</a:t>
            </a:r>
            <a:r>
              <a:rPr lang="en-US" dirty="0"/>
              <a:t> and install it.</a:t>
            </a:r>
          </a:p>
          <a:p>
            <a:pPr lvl="1"/>
            <a:r>
              <a:rPr lang="en-US" dirty="0"/>
              <a:t>set path of the </a:t>
            </a:r>
            <a:r>
              <a:rPr lang="en-US" dirty="0" err="1"/>
              <a:t>jdk</a:t>
            </a:r>
            <a:r>
              <a:rPr lang="en-US" dirty="0"/>
              <a:t>/bin directory.</a:t>
            </a:r>
          </a:p>
          <a:p>
            <a:pPr lvl="1"/>
            <a:r>
              <a:rPr lang="en-US" dirty="0"/>
              <a:t> create the java program</a:t>
            </a:r>
          </a:p>
          <a:p>
            <a:pPr lvl="1"/>
            <a:r>
              <a:rPr lang="en-US" dirty="0"/>
              <a:t>compile and run the java program</a:t>
            </a:r>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EAABC6CA-C971-4F1F-8AC9-415AE20A837B}"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51</a:t>
            </a:fld>
            <a:endParaRPr lang="en-US"/>
          </a:p>
        </p:txBody>
      </p:sp>
    </p:spTree>
    <p:extLst>
      <p:ext uri="{BB962C8B-B14F-4D97-AF65-F5344CB8AC3E}">
        <p14:creationId xmlns:p14="http://schemas.microsoft.com/office/powerpoint/2010/main" val="199177104"/>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HelloWorld java class</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HelloWorld{  </a:t>
            </a:r>
          </a:p>
          <a:p>
            <a:pPr marL="0" indent="0">
              <a:buNone/>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System.out.println(</a:t>
            </a:r>
            <a:r>
              <a:rPr lang="en-US" dirty="0">
                <a:solidFill>
                  <a:srgbClr val="0000FF"/>
                </a:solidFill>
                <a:latin typeface="Verdana" panose="020B0604030504040204" pitchFamily="34" charset="0"/>
              </a:rPr>
              <a:t>"Hello World"</a:t>
            </a:r>
            <a:r>
              <a:rPr lang="en-US" dirty="0">
                <a:solidFill>
                  <a:srgbClr val="000000"/>
                </a:solidFill>
                <a:latin typeface="Verdana" panose="020B0604030504040204" pitchFamily="34" charset="0"/>
              </a:rPr>
              <a:t>);  </a:t>
            </a:r>
          </a:p>
          <a:p>
            <a:pPr marL="0" indent="0">
              <a:buNone/>
            </a:pPr>
            <a:r>
              <a:rPr lang="en-US" dirty="0">
                <a:solidFill>
                  <a:srgbClr val="000000"/>
                </a:solidFill>
                <a:latin typeface="Verdana" panose="020B0604030504040204" pitchFamily="34" charset="0"/>
              </a:rPr>
              <a:t>    }  </a:t>
            </a:r>
          </a:p>
          <a:p>
            <a:pPr marL="0" indent="0">
              <a:buNone/>
            </a:pPr>
            <a:r>
              <a:rPr lang="en-US" dirty="0">
                <a:solidFill>
                  <a:srgbClr val="000000"/>
                </a:solidFill>
                <a:latin typeface="Verdana" panose="020B0604030504040204" pitchFamily="34" charset="0"/>
              </a:rPr>
              <a:t>}  </a:t>
            </a:r>
          </a:p>
          <a:p>
            <a:pPr marL="0" indent="0">
              <a:buNone/>
            </a:pPr>
            <a:endParaRPr lang="en-US" b="0" i="0" dirty="0">
              <a:solidFill>
                <a:srgbClr val="000000"/>
              </a:solidFill>
              <a:effectLst/>
              <a:latin typeface="Verdana" panose="020B0604030504040204" pitchFamily="34" charset="0"/>
            </a:endParaRPr>
          </a:p>
          <a:p>
            <a:pPr marL="0" indent="0">
              <a:buNone/>
            </a:pPr>
            <a:r>
              <a:rPr lang="en-US" dirty="0">
                <a:solidFill>
                  <a:srgbClr val="000000"/>
                </a:solidFill>
                <a:latin typeface="Verdana" panose="020B0604030504040204" pitchFamily="34" charset="0"/>
              </a:rPr>
              <a:t>Save as HelloWorld.java</a:t>
            </a:r>
          </a:p>
          <a:p>
            <a:pPr marL="0" indent="0">
              <a:buNone/>
            </a:pPr>
            <a:r>
              <a:rPr lang="en-US" b="0" i="0" dirty="0">
                <a:solidFill>
                  <a:srgbClr val="000000"/>
                </a:solidFill>
                <a:effectLst/>
                <a:latin typeface="Verdana" panose="020B0604030504040204" pitchFamily="34" charset="0"/>
              </a:rPr>
              <a:t>To compile: </a:t>
            </a:r>
            <a:r>
              <a:rPr lang="en-US" b="0" i="0" dirty="0" err="1">
                <a:solidFill>
                  <a:srgbClr val="000000"/>
                </a:solidFill>
                <a:effectLst/>
                <a:latin typeface="Verdana" panose="020B0604030504040204" pitchFamily="34" charset="0"/>
              </a:rPr>
              <a:t>javac</a:t>
            </a:r>
            <a:r>
              <a:rPr lang="en-US" b="0" i="0" dirty="0">
                <a:solidFill>
                  <a:srgbClr val="000000"/>
                </a:solidFill>
                <a:effectLst/>
                <a:latin typeface="Verdana" panose="020B0604030504040204" pitchFamily="34" charset="0"/>
              </a:rPr>
              <a:t> HelloWorld.java</a:t>
            </a:r>
          </a:p>
          <a:p>
            <a:pPr marL="0" indent="0">
              <a:buNone/>
            </a:pPr>
            <a:r>
              <a:rPr lang="en-US" dirty="0">
                <a:solidFill>
                  <a:srgbClr val="000000"/>
                </a:solidFill>
                <a:latin typeface="Verdana" panose="020B0604030504040204" pitchFamily="34" charset="0"/>
              </a:rPr>
              <a:t>To execute: java HelloWorld</a:t>
            </a:r>
          </a:p>
          <a:p>
            <a:pPr marL="0" indent="0">
              <a:buNone/>
            </a:pPr>
            <a:r>
              <a:rPr lang="en-US" b="0" i="0" dirty="0">
                <a:solidFill>
                  <a:srgbClr val="000000"/>
                </a:solidFill>
                <a:effectLst/>
                <a:latin typeface="Verdana" panose="020B0604030504040204" pitchFamily="34" charset="0"/>
              </a:rPr>
              <a:t>Output: Hello World</a:t>
            </a:r>
          </a:p>
        </p:txBody>
      </p:sp>
      <p:sp>
        <p:nvSpPr>
          <p:cNvPr id="4" name="Date Placeholder 3"/>
          <p:cNvSpPr>
            <a:spLocks noGrp="1"/>
          </p:cNvSpPr>
          <p:nvPr>
            <p:ph type="dt" sz="half" idx="10"/>
          </p:nvPr>
        </p:nvSpPr>
        <p:spPr/>
        <p:txBody>
          <a:bodyPr/>
          <a:lstStyle/>
          <a:p>
            <a:fld id="{B5003ED9-80EB-4D50-A4F9-7D76E28238F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52</a:t>
            </a:fld>
            <a:endParaRPr lang="en-US"/>
          </a:p>
        </p:txBody>
      </p:sp>
    </p:spTree>
    <p:extLst>
      <p:ext uri="{BB962C8B-B14F-4D97-AF65-F5344CB8AC3E}">
        <p14:creationId xmlns:p14="http://schemas.microsoft.com/office/powerpoint/2010/main" val="176375365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Resolving an error "</a:t>
            </a:r>
            <a:r>
              <a:rPr lang="en-US" b="1" dirty="0" err="1"/>
              <a:t>javac</a:t>
            </a:r>
            <a:r>
              <a:rPr lang="en-US" b="1" dirty="0"/>
              <a:t> is not recognized as an internal or external command" ?</a:t>
            </a:r>
            <a:br>
              <a:rPr lang="en-US" b="1" dirty="0"/>
            </a:br>
            <a:endParaRPr lang="en-US" dirty="0"/>
          </a:p>
        </p:txBody>
      </p:sp>
      <p:sp>
        <p:nvSpPr>
          <p:cNvPr id="3" name="Content Placeholder 2"/>
          <p:cNvSpPr>
            <a:spLocks noGrp="1"/>
          </p:cNvSpPr>
          <p:nvPr>
            <p:ph idx="1"/>
          </p:nvPr>
        </p:nvSpPr>
        <p:spPr/>
        <p:txBody>
          <a:bodyPr/>
          <a:lstStyle/>
          <a:p>
            <a:r>
              <a:rPr lang="en-US" dirty="0"/>
              <a:t>If there occurs a problem like displayed in the below figure, you need to set path. Since DOS doesn't know </a:t>
            </a:r>
            <a:r>
              <a:rPr lang="en-US" dirty="0" err="1"/>
              <a:t>javac</a:t>
            </a:r>
            <a:r>
              <a:rPr lang="en-US" dirty="0"/>
              <a:t> or java, we need to set path. Path is not required in such a case if you save your program inside the </a:t>
            </a:r>
            <a:r>
              <a:rPr lang="en-US" dirty="0" err="1"/>
              <a:t>jdk</a:t>
            </a:r>
            <a:r>
              <a:rPr lang="en-US" dirty="0"/>
              <a:t>/bin folder. But its good approach to set path.</a:t>
            </a:r>
          </a:p>
          <a:p>
            <a:endParaRPr lang="en-US" dirty="0"/>
          </a:p>
          <a:p>
            <a:endParaRPr lang="en-US" dirty="0"/>
          </a:p>
        </p:txBody>
      </p:sp>
      <p:pic>
        <p:nvPicPr>
          <p:cNvPr id="5" name="Picture 4"/>
          <p:cNvPicPr>
            <a:picLocks noChangeAspect="1"/>
          </p:cNvPicPr>
          <p:nvPr/>
        </p:nvPicPr>
        <p:blipFill>
          <a:blip r:embed="rId2"/>
          <a:stretch>
            <a:fillRect/>
          </a:stretch>
        </p:blipFill>
        <p:spPr>
          <a:xfrm>
            <a:off x="1065419" y="3536788"/>
            <a:ext cx="6972904" cy="2613887"/>
          </a:xfrm>
          <a:prstGeom prst="rect">
            <a:avLst/>
          </a:prstGeom>
        </p:spPr>
      </p:pic>
      <p:sp>
        <p:nvSpPr>
          <p:cNvPr id="4" name="Date Placeholder 3"/>
          <p:cNvSpPr>
            <a:spLocks noGrp="1"/>
          </p:cNvSpPr>
          <p:nvPr>
            <p:ph type="dt" sz="half" idx="10"/>
          </p:nvPr>
        </p:nvSpPr>
        <p:spPr/>
        <p:txBody>
          <a:bodyPr/>
          <a:lstStyle/>
          <a:p>
            <a:fld id="{2A0164E2-695F-4EAD-9DC3-DF74D790E46B}"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53</a:t>
            </a:fld>
            <a:endParaRPr lang="en-US"/>
          </a:p>
        </p:txBody>
      </p:sp>
    </p:spTree>
    <p:extLst>
      <p:ext uri="{BB962C8B-B14F-4D97-AF65-F5344CB8AC3E}">
        <p14:creationId xmlns:p14="http://schemas.microsoft.com/office/powerpoint/2010/main" val="3794697848"/>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 compilation</a:t>
            </a:r>
          </a:p>
        </p:txBody>
      </p:sp>
      <p:sp>
        <p:nvSpPr>
          <p:cNvPr id="3" name="Content Placeholder 2"/>
          <p:cNvSpPr>
            <a:spLocks noGrp="1"/>
          </p:cNvSpPr>
          <p:nvPr>
            <p:ph idx="1"/>
          </p:nvPr>
        </p:nvSpPr>
        <p:spPr/>
        <p:txBody>
          <a:bodyPr/>
          <a:lstStyle/>
          <a:p>
            <a:pPr marL="0" indent="0">
              <a:buNone/>
            </a:pPr>
            <a:r>
              <a:rPr lang="en-US" dirty="0"/>
              <a:t>Syntax: </a:t>
            </a:r>
            <a:r>
              <a:rPr lang="en-US" dirty="0" err="1"/>
              <a:t>javac</a:t>
            </a:r>
            <a:r>
              <a:rPr lang="en-US" dirty="0"/>
              <a:t> javafilename.java</a:t>
            </a:r>
          </a:p>
          <a:p>
            <a:pPr marL="0" indent="0">
              <a:buNone/>
            </a:pPr>
            <a:r>
              <a:rPr lang="en-US" dirty="0"/>
              <a:t>Ex: 		</a:t>
            </a:r>
            <a:r>
              <a:rPr lang="en-US" dirty="0" err="1"/>
              <a:t>javac</a:t>
            </a:r>
            <a:r>
              <a:rPr lang="en-US" dirty="0"/>
              <a:t> HelloWorld.java</a:t>
            </a:r>
          </a:p>
          <a:p>
            <a:pPr marL="0" indent="0">
              <a:buNone/>
            </a:pPr>
            <a:r>
              <a:rPr lang="en-US" dirty="0"/>
              <a:t>		</a:t>
            </a:r>
            <a:r>
              <a:rPr lang="en-US" dirty="0" err="1"/>
              <a:t>javac</a:t>
            </a:r>
            <a:r>
              <a:rPr lang="en-US" dirty="0"/>
              <a:t> Test.java</a:t>
            </a:r>
          </a:p>
          <a:p>
            <a:pPr marL="0" indent="0">
              <a:buNone/>
            </a:pPr>
            <a:r>
              <a:rPr lang="en-US" dirty="0"/>
              <a:t>		</a:t>
            </a:r>
            <a:r>
              <a:rPr lang="en-US" dirty="0" err="1"/>
              <a:t>javac</a:t>
            </a:r>
            <a:r>
              <a:rPr lang="en-US" dirty="0"/>
              <a:t> Employee.java</a:t>
            </a:r>
          </a:p>
          <a:p>
            <a:pPr marL="0" indent="0">
              <a:buNone/>
            </a:pPr>
            <a:endParaRPr lang="en-US" dirty="0"/>
          </a:p>
          <a:p>
            <a:pPr marL="0" indent="0">
              <a:buNone/>
            </a:pPr>
            <a:r>
              <a:rPr lang="en-US" dirty="0" err="1"/>
              <a:t>javac</a:t>
            </a:r>
            <a:r>
              <a:rPr lang="en-US" dirty="0"/>
              <a:t> is a java compiler, it converts java source code to byte code</a:t>
            </a:r>
          </a:p>
          <a:p>
            <a:pPr marL="0" indent="0">
              <a:buNone/>
            </a:pPr>
            <a:r>
              <a:rPr lang="en-US" dirty="0"/>
              <a:t>*.java files are converted in to *.class file by java compiler.</a:t>
            </a:r>
          </a:p>
        </p:txBody>
      </p:sp>
      <p:sp>
        <p:nvSpPr>
          <p:cNvPr id="4" name="Date Placeholder 3"/>
          <p:cNvSpPr>
            <a:spLocks noGrp="1"/>
          </p:cNvSpPr>
          <p:nvPr>
            <p:ph type="dt" sz="half" idx="10"/>
          </p:nvPr>
        </p:nvSpPr>
        <p:spPr/>
        <p:txBody>
          <a:bodyPr/>
          <a:lstStyle/>
          <a:p>
            <a:fld id="{9F40F2F9-4944-49FB-B383-29AD825A6181}"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54</a:t>
            </a:fld>
            <a:endParaRPr lang="en-US"/>
          </a:p>
        </p:txBody>
      </p:sp>
    </p:spTree>
    <p:extLst>
      <p:ext uri="{BB962C8B-B14F-4D97-AF65-F5344CB8AC3E}">
        <p14:creationId xmlns:p14="http://schemas.microsoft.com/office/powerpoint/2010/main" val="188127909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 execution</a:t>
            </a:r>
          </a:p>
        </p:txBody>
      </p:sp>
      <p:sp>
        <p:nvSpPr>
          <p:cNvPr id="3" name="Content Placeholder 2"/>
          <p:cNvSpPr>
            <a:spLocks noGrp="1"/>
          </p:cNvSpPr>
          <p:nvPr>
            <p:ph idx="1"/>
          </p:nvPr>
        </p:nvSpPr>
        <p:spPr/>
        <p:txBody>
          <a:bodyPr/>
          <a:lstStyle/>
          <a:p>
            <a:r>
              <a:rPr lang="en-US" dirty="0"/>
              <a:t>Syntax: java </a:t>
            </a:r>
            <a:r>
              <a:rPr lang="en-US" dirty="0" err="1"/>
              <a:t>classfilename</a:t>
            </a:r>
            <a:r>
              <a:rPr lang="en-US" dirty="0"/>
              <a:t> with out extension</a:t>
            </a:r>
          </a:p>
          <a:p>
            <a:r>
              <a:rPr lang="en-US" dirty="0"/>
              <a:t>Ex:		java HelloWorld</a:t>
            </a:r>
          </a:p>
          <a:p>
            <a:pPr marL="457200" lvl="1" indent="0">
              <a:buNone/>
            </a:pPr>
            <a:r>
              <a:rPr lang="en-US" dirty="0"/>
              <a:t>		java Test</a:t>
            </a:r>
          </a:p>
          <a:p>
            <a:pPr marL="457200" lvl="1" indent="0">
              <a:buNone/>
            </a:pPr>
            <a:r>
              <a:rPr lang="en-US" dirty="0"/>
              <a:t>		java </a:t>
            </a:r>
            <a:r>
              <a:rPr lang="en-US" dirty="0" err="1"/>
              <a:t>Test.class</a:t>
            </a:r>
            <a:r>
              <a:rPr lang="en-US" dirty="0"/>
              <a:t>		- wrong</a:t>
            </a:r>
          </a:p>
          <a:p>
            <a:pPr marL="457200" lvl="1" indent="0">
              <a:buNone/>
            </a:pPr>
            <a:endParaRPr lang="en-US" dirty="0"/>
          </a:p>
          <a:p>
            <a:pPr marL="457200" lvl="1" indent="0">
              <a:buNone/>
            </a:pPr>
            <a:r>
              <a:rPr lang="en-US" dirty="0"/>
              <a:t>JVM automatically appends .class file to </a:t>
            </a:r>
            <a:r>
              <a:rPr lang="en-US" dirty="0" err="1"/>
              <a:t>classfile</a:t>
            </a:r>
            <a:r>
              <a:rPr lang="en-US" dirty="0"/>
              <a:t> while execution.</a:t>
            </a:r>
          </a:p>
          <a:p>
            <a:pPr marL="457200" lvl="1" indent="0">
              <a:buNone/>
            </a:pPr>
            <a:r>
              <a:rPr lang="en-US" dirty="0"/>
              <a:t>When you mention .class explicitly while program execution, Again JVM also appends .class file extension. Then File name will be like </a:t>
            </a:r>
            <a:r>
              <a:rPr lang="en-US" dirty="0" err="1"/>
              <a:t>Test.class.class</a:t>
            </a:r>
            <a:endParaRPr lang="en-US" dirty="0"/>
          </a:p>
          <a:p>
            <a:pPr marL="457200" lvl="1" indent="0">
              <a:buNone/>
            </a:pPr>
            <a:r>
              <a:rPr lang="en-US" dirty="0"/>
              <a:t>Note: Don’t mention .class file extension while execution of java program</a:t>
            </a:r>
          </a:p>
        </p:txBody>
      </p:sp>
      <p:sp>
        <p:nvSpPr>
          <p:cNvPr id="4" name="Date Placeholder 3"/>
          <p:cNvSpPr>
            <a:spLocks noGrp="1"/>
          </p:cNvSpPr>
          <p:nvPr>
            <p:ph type="dt" sz="half" idx="10"/>
          </p:nvPr>
        </p:nvSpPr>
        <p:spPr/>
        <p:txBody>
          <a:bodyPr/>
          <a:lstStyle/>
          <a:p>
            <a:fld id="{54F52C0F-788F-499C-A16E-62CF1139A66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55</a:t>
            </a:fld>
            <a:endParaRPr lang="en-US"/>
          </a:p>
        </p:txBody>
      </p:sp>
    </p:spTree>
    <p:extLst>
      <p:ext uri="{BB962C8B-B14F-4D97-AF65-F5344CB8AC3E}">
        <p14:creationId xmlns:p14="http://schemas.microsoft.com/office/powerpoint/2010/main" val="358726510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56</a:t>
            </a:fld>
            <a:endParaRPr lang="en-US"/>
          </a:p>
        </p:txBody>
      </p:sp>
      <p:pic>
        <p:nvPicPr>
          <p:cNvPr id="5122" name="Picture 2" descr="Image may contain: 1 person, smiling,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7376" y="2160588"/>
            <a:ext cx="2957285"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439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675478" y="2160588"/>
            <a:ext cx="6601082" cy="3881437"/>
          </a:xfrm>
          <a:prstGeom prst="rect">
            <a:avLst/>
          </a:prstGeom>
        </p:spPr>
      </p:pic>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57</a:t>
            </a:fld>
            <a:endParaRPr lang="en-US"/>
          </a:p>
        </p:txBody>
      </p:sp>
    </p:spTree>
    <p:extLst>
      <p:ext uri="{BB962C8B-B14F-4D97-AF65-F5344CB8AC3E}">
        <p14:creationId xmlns:p14="http://schemas.microsoft.com/office/powerpoint/2010/main" val="641205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58</a:t>
            </a:fld>
            <a:endParaRPr lang="en-US"/>
          </a:p>
        </p:txBody>
      </p:sp>
      <p:pic>
        <p:nvPicPr>
          <p:cNvPr id="8194" name="Picture 2" descr="Image may contain: 2 people, people smiling, beard and tex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35300"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26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59</a:t>
            </a:fld>
            <a:endParaRPr lang="en-US"/>
          </a:p>
        </p:txBody>
      </p:sp>
      <p:pic>
        <p:nvPicPr>
          <p:cNvPr id="7170" name="Picture 2" descr="Image may contain: 2 people, tex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35300"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81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dirty="0">
                <a:solidFill>
                  <a:srgbClr val="000000"/>
                </a:solidFill>
                <a:latin typeface="Arial" panose="020B0604020202020204" pitchFamily="34" charset="0"/>
                <a:cs typeface="Arial" panose="020B0604020202020204" pitchFamily="34" charset="0"/>
              </a:rPr>
              <a:t>4 resources for a true Java programmer</a:t>
            </a:r>
            <a:r>
              <a:rPr lang="en-US" altLang="en-US" dirty="0">
                <a:solidFill>
                  <a:srgbClr val="000000"/>
                </a:solidFill>
                <a:latin typeface="Arial" panose="020B0604020202020204" pitchFamily="34" charset="0"/>
                <a:cs typeface="Arial" panose="020B0604020202020204" pitchFamily="34" charset="0"/>
              </a:rPr>
              <a:t>:</a:t>
            </a:r>
            <a:br>
              <a:rPr lang="en-US" altLang="en-US" sz="4800" dirty="0">
                <a:solidFill>
                  <a:schemeClr val="tx1"/>
                </a:solidFill>
              </a:rPr>
            </a:b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a:t>
            </a:fld>
            <a:endParaRPr lang="en-US"/>
          </a:p>
        </p:txBody>
      </p:sp>
      <p:sp>
        <p:nvSpPr>
          <p:cNvPr id="8" name="Content Placeholder 7"/>
          <p:cNvSpPr>
            <a:spLocks noGrp="1"/>
          </p:cNvSpPr>
          <p:nvPr>
            <p:ph idx="1"/>
          </p:nvPr>
        </p:nvSpPr>
        <p:spPr>
          <a:xfrm>
            <a:off x="677334" y="1326525"/>
            <a:ext cx="8596668" cy="4714838"/>
          </a:xfrm>
        </p:spPr>
        <p:txBody>
          <a:bodyPr>
            <a:normAutofit fontScale="62500" lnSpcReduction="20000"/>
          </a:bodyPr>
          <a:lstStyle/>
          <a:p>
            <a:pPr marL="0" indent="0">
              <a:buNone/>
            </a:pPr>
            <a:r>
              <a:rPr lang="en-US" dirty="0"/>
              <a:t> - Java Trademark: http://java.com</a:t>
            </a:r>
          </a:p>
          <a:p>
            <a:pPr marL="0" indent="0">
              <a:buNone/>
            </a:pPr>
            <a:endParaRPr lang="en-US" dirty="0"/>
          </a:p>
          <a:p>
            <a:pPr marL="0" indent="0">
              <a:buNone/>
            </a:pPr>
            <a:r>
              <a:rPr lang="en-US" dirty="0"/>
              <a:t>- Java Technology: http://java.oracle.com</a:t>
            </a:r>
          </a:p>
          <a:p>
            <a:pPr marL="0" indent="0">
              <a:buNone/>
            </a:pPr>
            <a:endParaRPr lang="en-US" dirty="0"/>
          </a:p>
          <a:p>
            <a:pPr marL="0" indent="0">
              <a:buNone/>
            </a:pPr>
            <a:r>
              <a:rPr lang="en-US" dirty="0"/>
              <a:t>- Javadoc sites:</a:t>
            </a:r>
          </a:p>
          <a:p>
            <a:pPr marL="0" indent="0">
              <a:buNone/>
            </a:pPr>
            <a:endParaRPr lang="en-US" dirty="0"/>
          </a:p>
          <a:p>
            <a:pPr marL="0" indent="0">
              <a:buNone/>
            </a:pPr>
            <a:r>
              <a:rPr lang="en-US" dirty="0"/>
              <a:t>                + Java SE APIs: http://docs.oracle.com/javase/8/docs/api</a:t>
            </a:r>
          </a:p>
          <a:p>
            <a:pPr marL="0" indent="0">
              <a:buNone/>
            </a:pPr>
            <a:endParaRPr lang="en-US" dirty="0"/>
          </a:p>
          <a:p>
            <a:pPr marL="0" indent="0">
              <a:buNone/>
            </a:pPr>
            <a:r>
              <a:rPr lang="en-US" dirty="0"/>
              <a:t>                + Java EE APIs: http://docs.oracle.com/javaee/7/api</a:t>
            </a:r>
          </a:p>
          <a:p>
            <a:pPr marL="0" indent="0">
              <a:buNone/>
            </a:pPr>
            <a:endParaRPr lang="en-US" dirty="0"/>
          </a:p>
          <a:p>
            <a:pPr marL="0" indent="0">
              <a:buNone/>
            </a:pPr>
            <a:r>
              <a:rPr lang="en-US" dirty="0"/>
              <a:t> </a:t>
            </a:r>
          </a:p>
          <a:p>
            <a:pPr marL="0" indent="0">
              <a:buNone/>
            </a:pPr>
            <a:endParaRPr lang="en-US" dirty="0"/>
          </a:p>
          <a:p>
            <a:pPr marL="0" indent="0">
              <a:buNone/>
            </a:pPr>
            <a:r>
              <a:rPr lang="en-US" dirty="0"/>
              <a:t>- The Java Tutorial Series:</a:t>
            </a:r>
          </a:p>
          <a:p>
            <a:pPr marL="0" indent="0">
              <a:buNone/>
            </a:pPr>
            <a:endParaRPr lang="en-US" dirty="0"/>
          </a:p>
          <a:p>
            <a:pPr marL="0" indent="0">
              <a:buNone/>
            </a:pPr>
            <a:r>
              <a:rPr lang="en-US" dirty="0"/>
              <a:t>                + Java SE Tutorial: http://docs.oracle.com/javase/tutorial</a:t>
            </a:r>
          </a:p>
          <a:p>
            <a:pPr marL="0" indent="0">
              <a:buNone/>
            </a:pPr>
            <a:endParaRPr lang="en-US" dirty="0"/>
          </a:p>
          <a:p>
            <a:pPr marL="0" indent="0">
              <a:buNone/>
            </a:pPr>
            <a:r>
              <a:rPr lang="en-US" dirty="0"/>
              <a:t>                + Java EE Tutorial: http://docs.oracle.com/javaee/7/tutorial</a:t>
            </a:r>
          </a:p>
        </p:txBody>
      </p:sp>
    </p:spTree>
    <p:extLst>
      <p:ext uri="{BB962C8B-B14F-4D97-AF65-F5344CB8AC3E}">
        <p14:creationId xmlns:p14="http://schemas.microsoft.com/office/powerpoint/2010/main" val="3004941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60</a:t>
            </a:fld>
            <a:endParaRPr lang="en-US"/>
          </a:p>
        </p:txBody>
      </p:sp>
      <p:pic>
        <p:nvPicPr>
          <p:cNvPr id="1026" name="Picture 2" descr="Image may contain: tex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29217" y="2160588"/>
            <a:ext cx="3893604"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38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61</a:t>
            </a:fld>
            <a:endParaRPr lang="en-US"/>
          </a:p>
        </p:txBody>
      </p:sp>
      <p:pic>
        <p:nvPicPr>
          <p:cNvPr id="9218" name="Picture 2" descr="Image may contain: 1 person, meme and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5197" y="2160588"/>
            <a:ext cx="5141643"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322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62</a:t>
            </a:fld>
            <a:endParaRPr lang="en-US"/>
          </a:p>
        </p:txBody>
      </p:sp>
      <p:pic>
        <p:nvPicPr>
          <p:cNvPr id="2050" name="Picture 2" descr="Image may contain: one or more people and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5394" y="2910681"/>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14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To write the simple program, open notepad by </a:t>
            </a:r>
            <a:r>
              <a:rPr lang="en-US" sz="2000" b="1" dirty="0">
                <a:solidFill>
                  <a:srgbClr val="002060"/>
                </a:solidFill>
              </a:rPr>
              <a:t>start menu -&gt; All Programs -&gt; Accessories -&gt; notepad</a:t>
            </a:r>
            <a:r>
              <a:rPr lang="en-US" sz="2000" dirty="0"/>
              <a:t> and write simple program as displayed below:</a:t>
            </a:r>
          </a:p>
        </p:txBody>
      </p:sp>
      <p:pic>
        <p:nvPicPr>
          <p:cNvPr id="4" name="Content Placeholder 3"/>
          <p:cNvPicPr>
            <a:picLocks noGrp="1" noChangeAspect="1"/>
          </p:cNvPicPr>
          <p:nvPr>
            <p:ph idx="1"/>
          </p:nvPr>
        </p:nvPicPr>
        <p:blipFill>
          <a:blip r:embed="rId2"/>
          <a:stretch>
            <a:fillRect/>
          </a:stretch>
        </p:blipFill>
        <p:spPr>
          <a:xfrm>
            <a:off x="2030052" y="2160588"/>
            <a:ext cx="5891933" cy="3881437"/>
          </a:xfrm>
          <a:prstGeom prst="rect">
            <a:avLst/>
          </a:prstGeom>
        </p:spPr>
      </p:pic>
      <p:sp>
        <p:nvSpPr>
          <p:cNvPr id="3" name="Date Placeholder 2"/>
          <p:cNvSpPr>
            <a:spLocks noGrp="1"/>
          </p:cNvSpPr>
          <p:nvPr>
            <p:ph type="dt" sz="half" idx="10"/>
          </p:nvPr>
        </p:nvSpPr>
        <p:spPr/>
        <p:txBody>
          <a:bodyPr/>
          <a:lstStyle/>
          <a:p>
            <a:fld id="{3AD3036E-735E-48F4-B068-187C33E85C32}"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63</a:t>
            </a:fld>
            <a:endParaRPr lang="en-US"/>
          </a:p>
        </p:txBody>
      </p:sp>
    </p:spTree>
    <p:extLst>
      <p:ext uri="{BB962C8B-B14F-4D97-AF65-F5344CB8AC3E}">
        <p14:creationId xmlns:p14="http://schemas.microsoft.com/office/powerpoint/2010/main" val="49013289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To compile and run this program, you need to open command prompt by </a:t>
            </a:r>
            <a:r>
              <a:rPr lang="en-US" sz="2000" b="1" dirty="0">
                <a:solidFill>
                  <a:srgbClr val="002060"/>
                </a:solidFill>
              </a:rPr>
              <a:t>start menu -&gt; All Programs -&gt; Accessories -&gt; command prompt</a:t>
            </a:r>
            <a:r>
              <a:rPr lang="en-US" sz="2000" dirty="0">
                <a:solidFill>
                  <a:srgbClr val="002060"/>
                </a:solidFill>
              </a:rPr>
              <a:t>.</a:t>
            </a:r>
          </a:p>
        </p:txBody>
      </p:sp>
      <p:pic>
        <p:nvPicPr>
          <p:cNvPr id="4" name="Content Placeholder 3"/>
          <p:cNvPicPr>
            <a:picLocks noGrp="1" noChangeAspect="1"/>
          </p:cNvPicPr>
          <p:nvPr>
            <p:ph idx="1"/>
          </p:nvPr>
        </p:nvPicPr>
        <p:blipFill>
          <a:blip r:embed="rId2"/>
          <a:stretch>
            <a:fillRect/>
          </a:stretch>
        </p:blipFill>
        <p:spPr>
          <a:xfrm>
            <a:off x="1242204" y="2160588"/>
            <a:ext cx="6352729" cy="3881437"/>
          </a:xfrm>
          <a:prstGeom prst="rect">
            <a:avLst/>
          </a:prstGeom>
        </p:spPr>
      </p:pic>
      <p:sp>
        <p:nvSpPr>
          <p:cNvPr id="3" name="Date Placeholder 2"/>
          <p:cNvSpPr>
            <a:spLocks noGrp="1"/>
          </p:cNvSpPr>
          <p:nvPr>
            <p:ph type="dt" sz="half" idx="10"/>
          </p:nvPr>
        </p:nvSpPr>
        <p:spPr/>
        <p:txBody>
          <a:bodyPr/>
          <a:lstStyle/>
          <a:p>
            <a:fld id="{86BFACA1-34A3-42A6-B8B5-EA849C31CD2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64</a:t>
            </a:fld>
            <a:endParaRPr lang="en-US"/>
          </a:p>
        </p:txBody>
      </p:sp>
    </p:spTree>
    <p:extLst>
      <p:ext uri="{BB962C8B-B14F-4D97-AF65-F5344CB8AC3E}">
        <p14:creationId xmlns:p14="http://schemas.microsoft.com/office/powerpoint/2010/main" val="420471193"/>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forget ; to end the statement</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65</a:t>
            </a:fld>
            <a:endParaRPr lang="en-US"/>
          </a:p>
        </p:txBody>
      </p:sp>
      <p:pic>
        <p:nvPicPr>
          <p:cNvPr id="1026" name="Picture 2" descr="Image may contain: 1 perso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0019" y="2853531"/>
            <a:ext cx="4572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5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66</a:t>
            </a:fld>
            <a:endParaRPr lang="en-US"/>
          </a:p>
        </p:txBody>
      </p:sp>
      <p:pic>
        <p:nvPicPr>
          <p:cNvPr id="7172" name="Picture 4" descr="Image may contain: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4952" y="2160588"/>
            <a:ext cx="5762133"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424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Keyboard usage</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67</a:t>
            </a:fld>
            <a:endParaRPr lang="en-US"/>
          </a:p>
        </p:txBody>
      </p:sp>
      <p:pic>
        <p:nvPicPr>
          <p:cNvPr id="3074"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5300"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96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68</a:t>
            </a:fld>
            <a:endParaRPr lang="en-US"/>
          </a:p>
        </p:txBody>
      </p:sp>
      <p:pic>
        <p:nvPicPr>
          <p:cNvPr id="2050" name="Picture 2" descr="https://scontent-sit4-1.xx.fbcdn.net/v/t1.0-9/14484747_1123836924331851_3562575576498489641_n.jpg?oh=0b4f5d279c6ee7f55b7455f4e48dbe26&amp;oe=5865629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2435" y="2160588"/>
            <a:ext cx="386716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538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Programmers while coding</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69</a:t>
            </a:fld>
            <a:endParaRPr lang="en-US"/>
          </a:p>
        </p:txBody>
      </p:sp>
      <p:pic>
        <p:nvPicPr>
          <p:cNvPr id="1026"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0824" y="2160588"/>
            <a:ext cx="3670389"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9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best websites to practice Java coding?</a:t>
            </a:r>
          </a:p>
        </p:txBody>
      </p:sp>
      <p:sp>
        <p:nvSpPr>
          <p:cNvPr id="3" name="Content Placeholder 2"/>
          <p:cNvSpPr>
            <a:spLocks noGrp="1"/>
          </p:cNvSpPr>
          <p:nvPr>
            <p:ph idx="1"/>
          </p:nvPr>
        </p:nvSpPr>
        <p:spPr/>
        <p:txBody>
          <a:bodyPr/>
          <a:lstStyle/>
          <a:p>
            <a:r>
              <a:rPr lang="en-US" u="sng" dirty="0"/>
              <a:t>www.leetcode.com</a:t>
            </a:r>
            <a:endParaRPr lang="en-US" dirty="0"/>
          </a:p>
          <a:p>
            <a:r>
              <a:rPr lang="en-US" u="sng" dirty="0"/>
              <a:t>www.odingbat.com</a:t>
            </a:r>
            <a:endParaRPr lang="en-US" dirty="0"/>
          </a:p>
          <a:p>
            <a:r>
              <a:rPr lang="en-US" u="sng" dirty="0"/>
              <a:t>www.hackerearth.com</a:t>
            </a:r>
            <a:endParaRPr lang="en-US" dirty="0"/>
          </a:p>
          <a:p>
            <a:r>
              <a:rPr lang="en-US" u="sng" dirty="0"/>
              <a:t>www.hackerrank.com</a:t>
            </a:r>
          </a:p>
          <a:p>
            <a:r>
              <a:rPr lang="en-US" u="sng" dirty="0"/>
              <a:t>www.techgig.com</a:t>
            </a:r>
            <a:endParaRPr lang="en-US" dirty="0"/>
          </a:p>
          <a:p>
            <a:r>
              <a:rPr lang="en-US" dirty="0"/>
              <a:t>Former two are only for practice. Later two can also fetch you job.</a:t>
            </a:r>
          </a:p>
          <a:p>
            <a:pPr marL="0" indent="0">
              <a:buNone/>
            </a:pP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a:t>
            </a:fld>
            <a:endParaRPr lang="en-US"/>
          </a:p>
        </p:txBody>
      </p:sp>
    </p:spTree>
    <p:extLst>
      <p:ext uri="{BB962C8B-B14F-4D97-AF65-F5344CB8AC3E}">
        <p14:creationId xmlns:p14="http://schemas.microsoft.com/office/powerpoint/2010/main" val="1391697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70</a:t>
            </a:fld>
            <a:endParaRPr lang="en-US"/>
          </a:p>
        </p:txBody>
      </p:sp>
      <p:pic>
        <p:nvPicPr>
          <p:cNvPr id="4098"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2256" y="2186781"/>
            <a:ext cx="68675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5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program in various languages? </a:t>
            </a:r>
            <a:r>
              <a:rPr lang="en-US" dirty="0">
                <a:sym typeface="Wingdings" panose="05000000000000000000" pitchFamily="2" charset="2"/>
              </a:rPr>
              <a:t>  </a:t>
            </a:r>
            <a:endParaRPr lang="en-US" dirty="0"/>
          </a:p>
        </p:txBody>
      </p:sp>
      <p:pic>
        <p:nvPicPr>
          <p:cNvPr id="1026" name="Picture 2" descr="https://fbcdn-sphotos-c-a.akamaihd.net/hphotos-ak-xla1/v/t1.0-9/10247212_985473124834899_2257436758872785809_n.png?oh=fc09c33e5dae8751e144087be2720324&amp;oe=57568905&amp;__gda__=1469259944_ddeb73b9ede101c5196d9238b44d986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58150" y="1725282"/>
            <a:ext cx="2270771" cy="511723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D89D6118-8E56-4B1C-9F88-78C03D48213D}"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71</a:t>
            </a:fld>
            <a:endParaRPr lang="en-US"/>
          </a:p>
        </p:txBody>
      </p:sp>
    </p:spTree>
    <p:extLst>
      <p:ext uri="{BB962C8B-B14F-4D97-AF65-F5344CB8AC3E}">
        <p14:creationId xmlns:p14="http://schemas.microsoft.com/office/powerpoint/2010/main" val="3569393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Dependency</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72</a:t>
            </a:fld>
            <a:endParaRPr lang="en-US"/>
          </a:p>
        </p:txBody>
      </p:sp>
      <p:pic>
        <p:nvPicPr>
          <p:cNvPr id="6146" name="Picture 2" descr="No automatic alt text availab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0019" y="3110706"/>
            <a:ext cx="45720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998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Can you save a java source file by other name than the class name?</a:t>
            </a:r>
            <a:br>
              <a:rPr lang="en-US" b="1" dirty="0"/>
            </a:br>
            <a:endParaRPr lang="en-US" dirty="0"/>
          </a:p>
        </p:txBody>
      </p:sp>
      <p:sp>
        <p:nvSpPr>
          <p:cNvPr id="3" name="Content Placeholder 2"/>
          <p:cNvSpPr>
            <a:spLocks noGrp="1"/>
          </p:cNvSpPr>
          <p:nvPr>
            <p:ph idx="1"/>
          </p:nvPr>
        </p:nvSpPr>
        <p:spPr/>
        <p:txBody>
          <a:bodyPr/>
          <a:lstStyle/>
          <a:p>
            <a:r>
              <a:rPr lang="en-US" dirty="0"/>
              <a:t>Yes, If the class is not public</a:t>
            </a:r>
          </a:p>
          <a:p>
            <a:r>
              <a:rPr lang="en-US" dirty="0"/>
              <a:t>To compile Hard.java</a:t>
            </a:r>
          </a:p>
          <a:p>
            <a:r>
              <a:rPr lang="en-US" dirty="0"/>
              <a:t>To execute Sample</a:t>
            </a:r>
          </a:p>
          <a:p>
            <a:endParaRPr lang="en-US" dirty="0"/>
          </a:p>
          <a:p>
            <a:endParaRPr lang="en-US" dirty="0"/>
          </a:p>
        </p:txBody>
      </p:sp>
      <p:pic>
        <p:nvPicPr>
          <p:cNvPr id="4" name="Picture 3"/>
          <p:cNvPicPr>
            <a:picLocks noChangeAspect="1"/>
          </p:cNvPicPr>
          <p:nvPr/>
        </p:nvPicPr>
        <p:blipFill>
          <a:blip r:embed="rId2"/>
          <a:stretch>
            <a:fillRect/>
          </a:stretch>
        </p:blipFill>
        <p:spPr>
          <a:xfrm>
            <a:off x="1803113" y="3254708"/>
            <a:ext cx="7171041" cy="2522439"/>
          </a:xfrm>
          <a:prstGeom prst="rect">
            <a:avLst/>
          </a:prstGeom>
        </p:spPr>
      </p:pic>
      <p:sp>
        <p:nvSpPr>
          <p:cNvPr id="5" name="Date Placeholder 4"/>
          <p:cNvSpPr>
            <a:spLocks noGrp="1"/>
          </p:cNvSpPr>
          <p:nvPr>
            <p:ph type="dt" sz="half" idx="10"/>
          </p:nvPr>
        </p:nvSpPr>
        <p:spPr/>
        <p:txBody>
          <a:bodyPr/>
          <a:lstStyle/>
          <a:p>
            <a:fld id="{0D3D4A13-4D36-4D74-8E6C-52F4A1669690}"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73</a:t>
            </a:fld>
            <a:endParaRPr lang="en-US"/>
          </a:p>
        </p:txBody>
      </p:sp>
    </p:spTree>
    <p:extLst>
      <p:ext uri="{BB962C8B-B14F-4D97-AF65-F5344CB8AC3E}">
        <p14:creationId xmlns:p14="http://schemas.microsoft.com/office/powerpoint/2010/main" val="627987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b="1" dirty="0"/>
              <a:t>Q)Can you have multiple classes in a java source file?</a:t>
            </a:r>
            <a:br>
              <a:rPr lang="en-US" b="1" dirty="0"/>
            </a:br>
            <a:endParaRPr lang="en-US" dirty="0"/>
          </a:p>
        </p:txBody>
      </p:sp>
      <p:sp>
        <p:nvSpPr>
          <p:cNvPr id="8" name="Content Placeholder 7"/>
          <p:cNvSpPr>
            <a:spLocks noGrp="1"/>
          </p:cNvSpPr>
          <p:nvPr>
            <p:ph idx="1"/>
          </p:nvPr>
        </p:nvSpPr>
        <p:spPr/>
        <p:txBody>
          <a:bodyPr/>
          <a:lstStyle/>
          <a:p>
            <a:r>
              <a:rPr lang="en-US" dirty="0"/>
              <a:t>Yes</a:t>
            </a:r>
          </a:p>
          <a:p>
            <a:endParaRPr lang="en-US" dirty="0"/>
          </a:p>
        </p:txBody>
      </p:sp>
      <p:pic>
        <p:nvPicPr>
          <p:cNvPr id="9" name="Picture 8"/>
          <p:cNvPicPr>
            <a:picLocks noChangeAspect="1"/>
          </p:cNvPicPr>
          <p:nvPr/>
        </p:nvPicPr>
        <p:blipFill>
          <a:blip r:embed="rId2"/>
          <a:stretch>
            <a:fillRect/>
          </a:stretch>
        </p:blipFill>
        <p:spPr>
          <a:xfrm>
            <a:off x="959891" y="2935704"/>
            <a:ext cx="6942422" cy="3505504"/>
          </a:xfrm>
          <a:prstGeom prst="rect">
            <a:avLst/>
          </a:prstGeom>
        </p:spPr>
      </p:pic>
      <p:sp>
        <p:nvSpPr>
          <p:cNvPr id="2" name="Date Placeholder 1"/>
          <p:cNvSpPr>
            <a:spLocks noGrp="1"/>
          </p:cNvSpPr>
          <p:nvPr>
            <p:ph type="dt" sz="half" idx="10"/>
          </p:nvPr>
        </p:nvSpPr>
        <p:spPr/>
        <p:txBody>
          <a:bodyPr/>
          <a:lstStyle/>
          <a:p>
            <a:fld id="{88A07B0F-0097-4A10-A95C-CCD0D719C9B9}"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4" name="Slide Number Placeholder 3"/>
          <p:cNvSpPr>
            <a:spLocks noGrp="1"/>
          </p:cNvSpPr>
          <p:nvPr>
            <p:ph type="sldNum" sz="quarter" idx="12"/>
          </p:nvPr>
        </p:nvSpPr>
        <p:spPr/>
        <p:txBody>
          <a:bodyPr/>
          <a:lstStyle/>
          <a:p>
            <a:fld id="{49931A7E-7F88-4661-8234-9559DD8B88FB}" type="slidenum">
              <a:rPr lang="en-US" smtClean="0"/>
              <a:t>74</a:t>
            </a:fld>
            <a:endParaRPr lang="en-US"/>
          </a:p>
        </p:txBody>
      </p:sp>
    </p:spTree>
    <p:extLst>
      <p:ext uri="{BB962C8B-B14F-4D97-AF65-F5344CB8AC3E}">
        <p14:creationId xmlns:p14="http://schemas.microsoft.com/office/powerpoint/2010/main" val="644136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compile more than one class at a time?</a:t>
            </a:r>
          </a:p>
        </p:txBody>
      </p:sp>
      <p:sp>
        <p:nvSpPr>
          <p:cNvPr id="3" name="Content Placeholder 2"/>
          <p:cNvSpPr>
            <a:spLocks noGrp="1"/>
          </p:cNvSpPr>
          <p:nvPr>
            <p:ph idx="1"/>
          </p:nvPr>
        </p:nvSpPr>
        <p:spPr/>
        <p:txBody>
          <a:bodyPr/>
          <a:lstStyle/>
          <a:p>
            <a:r>
              <a:rPr lang="en-US" dirty="0"/>
              <a:t>Yes, We can compile the more than one class at a time.</a:t>
            </a:r>
          </a:p>
          <a:p>
            <a:r>
              <a:rPr lang="en-US" dirty="0"/>
              <a:t>Syntax: </a:t>
            </a:r>
            <a:r>
              <a:rPr lang="en-US" dirty="0" err="1"/>
              <a:t>javac</a:t>
            </a:r>
            <a:r>
              <a:rPr lang="en-US" dirty="0"/>
              <a:t> A.java B.java C.java or *.java</a:t>
            </a:r>
          </a:p>
          <a:p>
            <a:endParaRPr lang="en-US" dirty="0"/>
          </a:p>
        </p:txBody>
      </p:sp>
      <p:sp>
        <p:nvSpPr>
          <p:cNvPr id="4" name="Date Placeholder 3"/>
          <p:cNvSpPr>
            <a:spLocks noGrp="1"/>
          </p:cNvSpPr>
          <p:nvPr>
            <p:ph type="dt" sz="half" idx="10"/>
          </p:nvPr>
        </p:nvSpPr>
        <p:spPr/>
        <p:txBody>
          <a:bodyPr/>
          <a:lstStyle/>
          <a:p>
            <a:fld id="{1781AA37-750B-4D62-9244-972043C5883C}"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75</a:t>
            </a:fld>
            <a:endParaRPr lang="en-US"/>
          </a:p>
        </p:txBody>
      </p:sp>
    </p:spTree>
    <p:extLst>
      <p:ext uri="{BB962C8B-B14F-4D97-AF65-F5344CB8AC3E}">
        <p14:creationId xmlns:p14="http://schemas.microsoft.com/office/powerpoint/2010/main" val="3835035151"/>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execute more than one class file at a time?</a:t>
            </a:r>
          </a:p>
        </p:txBody>
      </p:sp>
      <p:sp>
        <p:nvSpPr>
          <p:cNvPr id="3" name="Content Placeholder 2"/>
          <p:cNvSpPr>
            <a:spLocks noGrp="1"/>
          </p:cNvSpPr>
          <p:nvPr>
            <p:ph idx="1"/>
          </p:nvPr>
        </p:nvSpPr>
        <p:spPr/>
        <p:txBody>
          <a:bodyPr/>
          <a:lstStyle/>
          <a:p>
            <a:r>
              <a:rPr lang="en-US" dirty="0"/>
              <a:t>No, We can execute only one class file at a time</a:t>
            </a:r>
          </a:p>
          <a:p>
            <a:r>
              <a:rPr lang="en-US" dirty="0"/>
              <a:t>Syntax: java </a:t>
            </a:r>
            <a:r>
              <a:rPr lang="en-US" dirty="0" err="1"/>
              <a:t>classfilename</a:t>
            </a:r>
            <a:endParaRPr lang="en-US" dirty="0"/>
          </a:p>
          <a:p>
            <a:pPr lvl="2"/>
            <a:r>
              <a:rPr lang="en-US" dirty="0"/>
              <a:t>Java Test</a:t>
            </a:r>
          </a:p>
          <a:p>
            <a:pPr lvl="2"/>
            <a:r>
              <a:rPr lang="en-US" dirty="0"/>
              <a:t>Java A	B   C    - only A class file will be executed, it doesn’t give any error.</a:t>
            </a:r>
          </a:p>
        </p:txBody>
      </p:sp>
      <p:sp>
        <p:nvSpPr>
          <p:cNvPr id="4" name="Date Placeholder 3"/>
          <p:cNvSpPr>
            <a:spLocks noGrp="1"/>
          </p:cNvSpPr>
          <p:nvPr>
            <p:ph type="dt" sz="half" idx="10"/>
          </p:nvPr>
        </p:nvSpPr>
        <p:spPr/>
        <p:txBody>
          <a:bodyPr/>
          <a:lstStyle/>
          <a:p>
            <a:fld id="{F7822F1C-C016-4DDB-A630-426CF46387F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76</a:t>
            </a:fld>
            <a:endParaRPr lang="en-US"/>
          </a:p>
        </p:txBody>
      </p:sp>
    </p:spTree>
    <p:extLst>
      <p:ext uri="{BB962C8B-B14F-4D97-AF65-F5344CB8AC3E}">
        <p14:creationId xmlns:p14="http://schemas.microsoft.com/office/powerpoint/2010/main" val="2462135955"/>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of First Java program</a:t>
            </a:r>
          </a:p>
        </p:txBody>
      </p:sp>
      <p:sp>
        <p:nvSpPr>
          <p:cNvPr id="3" name="Content Placeholder 2"/>
          <p:cNvSpPr>
            <a:spLocks noGrp="1"/>
          </p:cNvSpPr>
          <p:nvPr>
            <p:ph idx="1"/>
          </p:nvPr>
        </p:nvSpPr>
        <p:spPr/>
        <p:txBody>
          <a:bodyPr>
            <a:normAutofit fontScale="92500" lnSpcReduction="10000"/>
          </a:bodyPr>
          <a:lstStyle/>
          <a:p>
            <a:r>
              <a:rPr lang="en-US" b="1" dirty="0"/>
              <a:t>class</a:t>
            </a:r>
            <a:r>
              <a:rPr lang="en-US" dirty="0"/>
              <a:t> keyword is used to declare a class in java.</a:t>
            </a:r>
          </a:p>
          <a:p>
            <a:r>
              <a:rPr lang="en-US" b="1" dirty="0"/>
              <a:t>public</a:t>
            </a:r>
            <a:r>
              <a:rPr lang="en-US" dirty="0"/>
              <a:t> keyword is an access modifier which represents visibility, it means it is visible to all.</a:t>
            </a:r>
          </a:p>
          <a:p>
            <a:r>
              <a:rPr lang="en-US" b="1" dirty="0"/>
              <a:t>static</a:t>
            </a:r>
            <a:r>
              <a:rPr lang="en-US" dirty="0"/>
              <a:t> is a keyword, if we declare any method as static, it is known as static method. The core advantage of static method is that there is no need to create object to invoke the static method. The main method is executed by the JVM, so it doesn't require to create object to invoke the main method. So it saves memory.</a:t>
            </a:r>
          </a:p>
          <a:p>
            <a:r>
              <a:rPr lang="en-US" b="1" dirty="0"/>
              <a:t>void</a:t>
            </a:r>
            <a:r>
              <a:rPr lang="en-US" dirty="0"/>
              <a:t> is the return type of the method, it means it doesn't return any value.</a:t>
            </a:r>
          </a:p>
          <a:p>
            <a:r>
              <a:rPr lang="en-US" b="1" dirty="0"/>
              <a:t>main</a:t>
            </a:r>
            <a:r>
              <a:rPr lang="en-US" dirty="0"/>
              <a:t> represents startup of the program.</a:t>
            </a:r>
          </a:p>
          <a:p>
            <a:r>
              <a:rPr lang="en-US" b="1" dirty="0"/>
              <a:t>String[] </a:t>
            </a:r>
            <a:r>
              <a:rPr lang="en-US" b="1" dirty="0" err="1"/>
              <a:t>args</a:t>
            </a:r>
            <a:r>
              <a:rPr lang="en-US" dirty="0"/>
              <a:t> is used for command line argument. We will learn it later.</a:t>
            </a:r>
          </a:p>
          <a:p>
            <a:r>
              <a:rPr lang="en-US" b="1" dirty="0"/>
              <a:t>System.out.println()</a:t>
            </a:r>
            <a:r>
              <a:rPr lang="en-US" dirty="0"/>
              <a:t> is used print statement. We will learn about the internal working of System.out.println statement later.</a:t>
            </a:r>
          </a:p>
          <a:p>
            <a:endParaRPr lang="en-US" dirty="0"/>
          </a:p>
        </p:txBody>
      </p:sp>
      <p:sp>
        <p:nvSpPr>
          <p:cNvPr id="4" name="Date Placeholder 3"/>
          <p:cNvSpPr>
            <a:spLocks noGrp="1"/>
          </p:cNvSpPr>
          <p:nvPr>
            <p:ph type="dt" sz="half" idx="10"/>
          </p:nvPr>
        </p:nvSpPr>
        <p:spPr/>
        <p:txBody>
          <a:bodyPr/>
          <a:lstStyle/>
          <a:p>
            <a:fld id="{855D7BCC-5819-4012-9819-5741CF9BDAEB}"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77</a:t>
            </a:fld>
            <a:endParaRPr lang="en-US"/>
          </a:p>
        </p:txBody>
      </p:sp>
    </p:spTree>
    <p:extLst>
      <p:ext uri="{BB962C8B-B14F-4D97-AF65-F5344CB8AC3E}">
        <p14:creationId xmlns:p14="http://schemas.microsoft.com/office/powerpoint/2010/main" val="2234073865"/>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many ways can we write a java program?</a:t>
            </a:r>
            <a:br>
              <a:rPr lang="en-US" sz="3200" dirty="0"/>
            </a:br>
            <a:endParaRPr lang="en-US" sz="3200" dirty="0"/>
          </a:p>
        </p:txBody>
      </p:sp>
      <p:sp>
        <p:nvSpPr>
          <p:cNvPr id="3" name="Content Placeholder 2"/>
          <p:cNvSpPr>
            <a:spLocks noGrp="1"/>
          </p:cNvSpPr>
          <p:nvPr>
            <p:ph idx="1"/>
          </p:nvPr>
        </p:nvSpPr>
        <p:spPr/>
        <p:txBody>
          <a:bodyPr>
            <a:normAutofit/>
          </a:bodyPr>
          <a:lstStyle/>
          <a:p>
            <a:r>
              <a:rPr lang="en-US" dirty="0"/>
              <a:t>There are many ways to write a java program. The modifications that can be done in a java program are given below:</a:t>
            </a:r>
          </a:p>
          <a:p>
            <a:r>
              <a:rPr lang="en-US" b="1" dirty="0"/>
              <a:t>1) By changing sequence of the modifiers, method prototype is not changed.</a:t>
            </a:r>
            <a:endParaRPr lang="en-US" dirty="0"/>
          </a:p>
          <a:p>
            <a:r>
              <a:rPr lang="en-US" dirty="0"/>
              <a:t>Let's see the simple code of main method.</a:t>
            </a:r>
          </a:p>
          <a:p>
            <a:pPr lvl="1"/>
            <a:r>
              <a:rPr lang="en-US" b="1" dirty="0"/>
              <a:t>static</a:t>
            </a:r>
            <a:r>
              <a:rPr lang="en-US" dirty="0"/>
              <a:t> </a:t>
            </a:r>
            <a:r>
              <a:rPr lang="en-US" b="1" dirty="0"/>
              <a:t>public</a:t>
            </a:r>
            <a:r>
              <a:rPr lang="en-US" dirty="0"/>
              <a:t> </a:t>
            </a:r>
            <a:r>
              <a:rPr lang="en-US" b="1" dirty="0"/>
              <a:t>void</a:t>
            </a:r>
            <a:r>
              <a:rPr lang="en-US" dirty="0"/>
              <a:t> main(String </a:t>
            </a:r>
            <a:r>
              <a:rPr lang="en-US" dirty="0" err="1"/>
              <a:t>args</a:t>
            </a:r>
            <a:r>
              <a:rPr lang="en-US" dirty="0"/>
              <a:t>[]) </a:t>
            </a:r>
          </a:p>
          <a:p>
            <a:r>
              <a:rPr lang="en-US" b="1" dirty="0"/>
              <a:t>2) subscript notation in java array can be used after type, before variable or after variable.</a:t>
            </a:r>
          </a:p>
          <a:p>
            <a:pPr lvl="1"/>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lvl="1"/>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pPr lvl="1"/>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endParaRPr lang="en-US" dirty="0"/>
          </a:p>
        </p:txBody>
      </p:sp>
      <p:sp>
        <p:nvSpPr>
          <p:cNvPr id="4" name="Date Placeholder 3"/>
          <p:cNvSpPr>
            <a:spLocks noGrp="1"/>
          </p:cNvSpPr>
          <p:nvPr>
            <p:ph type="dt" sz="half" idx="10"/>
          </p:nvPr>
        </p:nvSpPr>
        <p:spPr/>
        <p:txBody>
          <a:bodyPr/>
          <a:lstStyle/>
          <a:p>
            <a:fld id="{B01DF5C5-1969-4DD0-AF1B-E94EFBA8940F}"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78</a:t>
            </a:fld>
            <a:endParaRPr lang="en-US"/>
          </a:p>
        </p:txBody>
      </p:sp>
    </p:spTree>
    <p:extLst>
      <p:ext uri="{BB962C8B-B14F-4D97-AF65-F5344CB8AC3E}">
        <p14:creationId xmlns:p14="http://schemas.microsoft.com/office/powerpoint/2010/main" val="1030675014"/>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1625"/>
            <a:ext cx="8596313" cy="5740400"/>
          </a:xfrm>
        </p:spPr>
        <p:txBody>
          <a:bodyPr>
            <a:normAutofit/>
          </a:bodyPr>
          <a:lstStyle/>
          <a:p>
            <a:r>
              <a:rPr lang="en-US" b="1" dirty="0"/>
              <a:t>3) You can provide </a:t>
            </a:r>
            <a:r>
              <a:rPr lang="en-US" b="1" dirty="0" err="1"/>
              <a:t>var-args</a:t>
            </a:r>
            <a:r>
              <a:rPr lang="en-US" b="1" dirty="0"/>
              <a:t> support to main method by passing 3 ellipses (dots)</a:t>
            </a:r>
            <a:endParaRPr lang="en-US" dirty="0"/>
          </a:p>
          <a:p>
            <a:r>
              <a:rPr lang="en-US" dirty="0"/>
              <a:t>Let's see the simple code of using </a:t>
            </a:r>
            <a:r>
              <a:rPr lang="en-US" dirty="0" err="1"/>
              <a:t>var-args</a:t>
            </a:r>
            <a:r>
              <a:rPr lang="en-US" dirty="0"/>
              <a:t> in main method. We will learn about </a:t>
            </a:r>
            <a:r>
              <a:rPr lang="en-US" dirty="0" err="1"/>
              <a:t>var-args</a:t>
            </a:r>
            <a:r>
              <a:rPr lang="en-US" dirty="0"/>
              <a:t> later in Java New Features chapter.</a:t>
            </a:r>
          </a:p>
          <a:p>
            <a:pPr lvl="1"/>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a:t>
            </a:r>
          </a:p>
          <a:p>
            <a:r>
              <a:rPr lang="en-US" b="1" dirty="0"/>
              <a:t>4) Having semicolon at the end of class in java is optional.</a:t>
            </a:r>
          </a:p>
          <a:p>
            <a:r>
              <a:rPr lang="en-US" sz="2400" b="1" dirty="0"/>
              <a:t>class</a:t>
            </a:r>
            <a:r>
              <a:rPr lang="en-US" sz="2400" dirty="0"/>
              <a:t> A{  </a:t>
            </a:r>
          </a:p>
          <a:p>
            <a:pPr marL="857250" lvl="2" indent="0">
              <a:buNone/>
            </a:pPr>
            <a:r>
              <a:rPr lang="en-US" sz="1600" b="1" dirty="0"/>
              <a:t>static</a:t>
            </a:r>
            <a:r>
              <a:rPr lang="en-US" sz="1600" dirty="0"/>
              <a:t> </a:t>
            </a:r>
            <a:r>
              <a:rPr lang="en-US" sz="1600" b="1" dirty="0"/>
              <a:t>public</a:t>
            </a:r>
            <a:r>
              <a:rPr lang="en-US" sz="1600" dirty="0"/>
              <a:t> </a:t>
            </a:r>
            <a:r>
              <a:rPr lang="en-US" sz="1600" b="1" dirty="0"/>
              <a:t>void</a:t>
            </a:r>
            <a:r>
              <a:rPr lang="en-US" sz="1600" dirty="0"/>
              <a:t> main(String... </a:t>
            </a:r>
            <a:r>
              <a:rPr lang="en-US" sz="1600" dirty="0" err="1"/>
              <a:t>args</a:t>
            </a:r>
            <a:r>
              <a:rPr lang="en-US" sz="1600" dirty="0"/>
              <a:t>){  </a:t>
            </a:r>
          </a:p>
          <a:p>
            <a:pPr marL="857250" lvl="2" indent="0">
              <a:buNone/>
            </a:pPr>
            <a:r>
              <a:rPr lang="en-US" sz="1600" dirty="0"/>
              <a:t>System.out.println("hello java4"); ;;;;;;;;</a:t>
            </a:r>
          </a:p>
          <a:p>
            <a:pPr marL="857250" lvl="2" indent="0">
              <a:buNone/>
            </a:pPr>
            <a:r>
              <a:rPr lang="en-US" sz="1600" dirty="0"/>
              <a:t>;;;;;;;;;;;;;;;;;;;;;;;;;;; </a:t>
            </a:r>
          </a:p>
          <a:p>
            <a:pPr marL="857250" lvl="2" indent="0">
              <a:buNone/>
            </a:pPr>
            <a:r>
              <a:rPr lang="en-US" sz="1600" dirty="0"/>
              <a:t>} ; </a:t>
            </a:r>
          </a:p>
          <a:p>
            <a:pPr marL="857250" lvl="2" indent="0">
              <a:buNone/>
            </a:pPr>
            <a:r>
              <a:rPr lang="en-US" sz="2000" dirty="0"/>
              <a:t>}; </a:t>
            </a:r>
            <a:r>
              <a:rPr lang="en-US" sz="1600" dirty="0"/>
              <a:t> </a:t>
            </a:r>
          </a:p>
          <a:p>
            <a:endParaRPr lang="en-US" dirty="0"/>
          </a:p>
        </p:txBody>
      </p:sp>
      <p:sp>
        <p:nvSpPr>
          <p:cNvPr id="2" name="Date Placeholder 1"/>
          <p:cNvSpPr>
            <a:spLocks noGrp="1"/>
          </p:cNvSpPr>
          <p:nvPr>
            <p:ph type="dt" sz="half" idx="10"/>
          </p:nvPr>
        </p:nvSpPr>
        <p:spPr/>
        <p:txBody>
          <a:bodyPr/>
          <a:lstStyle/>
          <a:p>
            <a:fld id="{DD0F92A5-4F0E-432A-B9F5-C829ECA28EDD}"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79</a:t>
            </a:fld>
            <a:endParaRPr lang="en-US"/>
          </a:p>
        </p:txBody>
      </p:sp>
    </p:spTree>
    <p:extLst>
      <p:ext uri="{BB962C8B-B14F-4D97-AF65-F5344CB8AC3E}">
        <p14:creationId xmlns:p14="http://schemas.microsoft.com/office/powerpoint/2010/main" val="84193230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1876-6AB0-4AD2-8150-60AC78CCB477}"/>
              </a:ext>
            </a:extLst>
          </p:cNvPr>
          <p:cNvSpPr>
            <a:spLocks noGrp="1"/>
          </p:cNvSpPr>
          <p:nvPr>
            <p:ph type="title"/>
          </p:nvPr>
        </p:nvSpPr>
        <p:spPr/>
        <p:txBody>
          <a:bodyPr/>
          <a:lstStyle/>
          <a:p>
            <a:r>
              <a:rPr lang="en-US" b="1" dirty="0">
                <a:hlinkClick r:id="rId2"/>
              </a:rPr>
              <a:t>Which subjects in the Java language are useless to learn nowadays?</a:t>
            </a:r>
            <a:endParaRPr lang="en-US" dirty="0"/>
          </a:p>
        </p:txBody>
      </p:sp>
      <p:sp>
        <p:nvSpPr>
          <p:cNvPr id="3" name="Content Placeholder 2">
            <a:extLst>
              <a:ext uri="{FF2B5EF4-FFF2-40B4-BE49-F238E27FC236}">
                <a16:creationId xmlns:a16="http://schemas.microsoft.com/office/drawing/2014/main" id="{B0E1B666-B977-45BE-989D-89B88C46116E}"/>
              </a:ext>
            </a:extLst>
          </p:cNvPr>
          <p:cNvSpPr>
            <a:spLocks noGrp="1"/>
          </p:cNvSpPr>
          <p:nvPr>
            <p:ph idx="1"/>
          </p:nvPr>
        </p:nvSpPr>
        <p:spPr>
          <a:xfrm>
            <a:off x="677334" y="1930401"/>
            <a:ext cx="8596668" cy="4110962"/>
          </a:xfrm>
        </p:spPr>
        <p:txBody>
          <a:bodyPr>
            <a:noAutofit/>
          </a:bodyPr>
          <a:lstStyle/>
          <a:p>
            <a:r>
              <a:rPr lang="en-US" sz="600" dirty="0"/>
              <a:t>Applets</a:t>
            </a:r>
          </a:p>
          <a:p>
            <a:r>
              <a:rPr lang="en-US" sz="600" dirty="0"/>
              <a:t>JSP</a:t>
            </a:r>
          </a:p>
          <a:p>
            <a:r>
              <a:rPr lang="en-US" sz="600" dirty="0"/>
              <a:t>RMI, both RMI JRMP and RMI IIOP</a:t>
            </a:r>
          </a:p>
          <a:p>
            <a:r>
              <a:rPr lang="en-US" sz="600" dirty="0"/>
              <a:t>EJB 1 and 2, BMP and CMP</a:t>
            </a:r>
          </a:p>
          <a:p>
            <a:r>
              <a:rPr lang="en-US" sz="600" dirty="0"/>
              <a:t>WebSphere, WebLogic and other application servers</a:t>
            </a:r>
          </a:p>
          <a:p>
            <a:r>
              <a:rPr lang="en-US" sz="600" dirty="0"/>
              <a:t>CORBA bindings to Java</a:t>
            </a:r>
          </a:p>
          <a:p>
            <a:r>
              <a:rPr lang="en-US" sz="600" dirty="0"/>
              <a:t>XML (</a:t>
            </a:r>
            <a:r>
              <a:rPr lang="en-US" sz="600" dirty="0" err="1"/>
              <a:t>ish</a:t>
            </a:r>
            <a:r>
              <a:rPr lang="en-US" sz="600" dirty="0"/>
              <a:t>)</a:t>
            </a:r>
          </a:p>
          <a:p>
            <a:r>
              <a:rPr lang="en-US" sz="600" dirty="0"/>
              <a:t>JAXB</a:t>
            </a:r>
          </a:p>
          <a:p>
            <a:r>
              <a:rPr lang="en-US" sz="600" dirty="0"/>
              <a:t>SOAP</a:t>
            </a:r>
          </a:p>
          <a:p>
            <a:r>
              <a:rPr lang="en-US" sz="600" dirty="0"/>
              <a:t>JAX-WS</a:t>
            </a:r>
          </a:p>
          <a:p>
            <a:r>
              <a:rPr lang="en-US" sz="600" dirty="0"/>
              <a:t>Java Web Start</a:t>
            </a:r>
          </a:p>
          <a:p>
            <a:r>
              <a:rPr lang="en-US" sz="600" dirty="0"/>
              <a:t>AWT</a:t>
            </a:r>
          </a:p>
          <a:p>
            <a:r>
              <a:rPr lang="en-US" sz="600" dirty="0"/>
              <a:t>SWING</a:t>
            </a:r>
          </a:p>
          <a:p>
            <a:r>
              <a:rPr lang="en-US" sz="600" dirty="0"/>
              <a:t>Ant builds</a:t>
            </a:r>
          </a:p>
          <a:p>
            <a:r>
              <a:rPr lang="en-US" sz="600" dirty="0"/>
              <a:t>WAR files (prefer embedded servers)</a:t>
            </a:r>
          </a:p>
          <a:p>
            <a:r>
              <a:rPr lang="en-US" sz="600" dirty="0"/>
              <a:t>Raw JDBC</a:t>
            </a:r>
          </a:p>
          <a:p>
            <a:r>
              <a:rPr lang="en-US" sz="600" dirty="0"/>
              <a:t>Pre-generic Collections</a:t>
            </a:r>
          </a:p>
          <a:p>
            <a:r>
              <a:rPr lang="en-US" sz="600" dirty="0"/>
              <a:t>Serialization (</a:t>
            </a:r>
            <a:r>
              <a:rPr lang="en-US" sz="600" dirty="0" err="1"/>
              <a:t>ish</a:t>
            </a:r>
            <a:r>
              <a:rPr lang="en-US" sz="600" dirty="0"/>
              <a:t>; except for mapper tools)</a:t>
            </a:r>
          </a:p>
          <a:p>
            <a:r>
              <a:rPr lang="en-US" sz="600" dirty="0"/>
              <a:t>Arrays (ugh. I mean, you have to, but. Ugh. Prefer collections)</a:t>
            </a:r>
          </a:p>
          <a:p>
            <a:r>
              <a:rPr lang="en-US" sz="600" dirty="0"/>
              <a:t>Raw Threads (prefer </a:t>
            </a:r>
            <a:r>
              <a:rPr lang="en-US" sz="600" dirty="0" err="1"/>
              <a:t>util.concurrent</a:t>
            </a:r>
            <a:r>
              <a:rPr lang="en-US" sz="600" dirty="0"/>
              <a:t>)</a:t>
            </a:r>
          </a:p>
          <a:p>
            <a:r>
              <a:rPr lang="en-US" sz="600" dirty="0"/>
              <a:t>Struts</a:t>
            </a:r>
          </a:p>
          <a:p>
            <a:r>
              <a:rPr lang="en-US" sz="600" dirty="0" err="1"/>
              <a:t>ibatis</a:t>
            </a:r>
            <a:endParaRPr lang="en-US" sz="600" dirty="0"/>
          </a:p>
          <a:p>
            <a:pPr marL="0" indent="0">
              <a:buNone/>
            </a:pPr>
            <a:endParaRPr lang="en-US" sz="200" dirty="0"/>
          </a:p>
        </p:txBody>
      </p:sp>
      <p:sp>
        <p:nvSpPr>
          <p:cNvPr id="4" name="Date Placeholder 3">
            <a:extLst>
              <a:ext uri="{FF2B5EF4-FFF2-40B4-BE49-F238E27FC236}">
                <a16:creationId xmlns:a16="http://schemas.microsoft.com/office/drawing/2014/main" id="{FB2F65F0-D077-432D-989B-7F42EC66C686}"/>
              </a:ext>
            </a:extLst>
          </p:cNvPr>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a:extLst>
              <a:ext uri="{FF2B5EF4-FFF2-40B4-BE49-F238E27FC236}">
                <a16:creationId xmlns:a16="http://schemas.microsoft.com/office/drawing/2014/main" id="{1EB92C3C-E44E-4D90-A763-774B85685CF6}"/>
              </a:ext>
            </a:extLst>
          </p:cNvPr>
          <p:cNvSpPr>
            <a:spLocks noGrp="1"/>
          </p:cNvSpPr>
          <p:nvPr>
            <p:ph type="ftr" sz="quarter" idx="11"/>
          </p:nvPr>
        </p:nvSpPr>
        <p:spPr/>
        <p:txBody>
          <a:bodyPr/>
          <a:lstStyle/>
          <a:p>
            <a:r>
              <a:rPr lang="en-US"/>
              <a:t>Presented by MangaRao</a:t>
            </a:r>
          </a:p>
        </p:txBody>
      </p:sp>
      <p:sp>
        <p:nvSpPr>
          <p:cNvPr id="6" name="Slide Number Placeholder 5">
            <a:extLst>
              <a:ext uri="{FF2B5EF4-FFF2-40B4-BE49-F238E27FC236}">
                <a16:creationId xmlns:a16="http://schemas.microsoft.com/office/drawing/2014/main" id="{B89C29F0-D735-49E7-A916-054AAE5424B4}"/>
              </a:ext>
            </a:extLst>
          </p:cNvPr>
          <p:cNvSpPr>
            <a:spLocks noGrp="1"/>
          </p:cNvSpPr>
          <p:nvPr>
            <p:ph type="sldNum" sz="quarter" idx="12"/>
          </p:nvPr>
        </p:nvSpPr>
        <p:spPr/>
        <p:txBody>
          <a:bodyPr/>
          <a:lstStyle/>
          <a:p>
            <a:fld id="{49931A7E-7F88-4661-8234-9559DD8B88FB}" type="slidenum">
              <a:rPr lang="en-US" smtClean="0"/>
              <a:t>8</a:t>
            </a:fld>
            <a:endParaRPr lang="en-US"/>
          </a:p>
        </p:txBody>
      </p:sp>
    </p:spTree>
    <p:extLst>
      <p:ext uri="{BB962C8B-B14F-4D97-AF65-F5344CB8AC3E}">
        <p14:creationId xmlns:p14="http://schemas.microsoft.com/office/powerpoint/2010/main" val="1087400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main method signatures</a:t>
            </a:r>
          </a:p>
        </p:txBody>
      </p:sp>
      <p:sp>
        <p:nvSpPr>
          <p:cNvPr id="3" name="Content Placeholder 2"/>
          <p:cNvSpPr>
            <a:spLocks noGrp="1"/>
          </p:cNvSpPr>
          <p:nvPr>
            <p:ph idx="1"/>
          </p:nvPr>
        </p:nvSpPr>
        <p:spPr/>
        <p:txBody>
          <a:bodyPr/>
          <a:lstStyle/>
          <a:p>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b="1" dirty="0"/>
              <a:t>static</a:t>
            </a:r>
            <a:r>
              <a:rPr lang="en-US" dirty="0"/>
              <a:t> </a:t>
            </a:r>
            <a:r>
              <a:rPr lang="en-US" b="1" dirty="0"/>
              <a:t>public</a:t>
            </a:r>
            <a:r>
              <a:rPr lang="en-US" dirty="0"/>
              <a:t> </a:t>
            </a:r>
            <a:r>
              <a:rPr lang="en-US" b="1" dirty="0"/>
              <a:t>void</a:t>
            </a:r>
            <a:r>
              <a:rPr lang="en-US" dirty="0"/>
              <a:t> main(String[] </a:t>
            </a:r>
            <a:r>
              <a:rPr lang="en-US" dirty="0" err="1"/>
              <a:t>args</a:t>
            </a:r>
            <a:r>
              <a:rPr lang="en-US" dirty="0"/>
              <a:t>)  </a:t>
            </a:r>
          </a:p>
          <a:p>
            <a:r>
              <a:rPr lang="en-US" b="1" dirty="0"/>
              <a:t>public</a:t>
            </a:r>
            <a:r>
              <a:rPr lang="en-US" dirty="0"/>
              <a:t> </a:t>
            </a:r>
            <a:r>
              <a:rPr lang="en-US" b="1" dirty="0"/>
              <a:t>static</a:t>
            </a:r>
            <a:r>
              <a:rPr lang="en-US" dirty="0"/>
              <a:t> </a:t>
            </a:r>
            <a:r>
              <a:rPr lang="en-US" b="1" dirty="0"/>
              <a:t>final</a:t>
            </a:r>
            <a:r>
              <a:rPr lang="en-US" dirty="0"/>
              <a:t> </a:t>
            </a:r>
            <a:r>
              <a:rPr lang="en-US" b="1" dirty="0"/>
              <a:t>void</a:t>
            </a:r>
            <a:r>
              <a:rPr lang="en-US" dirty="0"/>
              <a:t> main(String[] </a:t>
            </a:r>
            <a:r>
              <a:rPr lang="en-US" dirty="0" err="1"/>
              <a:t>args</a:t>
            </a:r>
            <a:r>
              <a:rPr lang="en-US" dirty="0"/>
              <a:t>)  </a:t>
            </a:r>
          </a:p>
          <a:p>
            <a:r>
              <a:rPr lang="en-US" b="1" dirty="0"/>
              <a:t>final</a:t>
            </a:r>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r>
              <a:rPr lang="en-US" b="1" dirty="0"/>
              <a:t>final</a:t>
            </a:r>
            <a:r>
              <a:rPr lang="en-US" dirty="0"/>
              <a:t> </a:t>
            </a:r>
            <a:r>
              <a:rPr lang="en-US" b="1" dirty="0" err="1"/>
              <a:t>strictfp</a:t>
            </a:r>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endParaRPr lang="en-US" dirty="0"/>
          </a:p>
        </p:txBody>
      </p:sp>
      <p:sp>
        <p:nvSpPr>
          <p:cNvPr id="4" name="Date Placeholder 3"/>
          <p:cNvSpPr>
            <a:spLocks noGrp="1"/>
          </p:cNvSpPr>
          <p:nvPr>
            <p:ph type="dt" sz="half" idx="10"/>
          </p:nvPr>
        </p:nvSpPr>
        <p:spPr/>
        <p:txBody>
          <a:bodyPr/>
          <a:lstStyle/>
          <a:p>
            <a:fld id="{97D13799-9626-4DDE-ABEB-7754A025C6A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80</a:t>
            </a:fld>
            <a:endParaRPr lang="en-US"/>
          </a:p>
        </p:txBody>
      </p:sp>
    </p:spTree>
    <p:extLst>
      <p:ext uri="{BB962C8B-B14F-4D97-AF65-F5344CB8AC3E}">
        <p14:creationId xmlns:p14="http://schemas.microsoft.com/office/powerpoint/2010/main" val="218095433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Invalid Java main method signatures</a:t>
            </a:r>
          </a:p>
        </p:txBody>
      </p:sp>
      <p:sp>
        <p:nvSpPr>
          <p:cNvPr id="3" name="Content Placeholder 2"/>
          <p:cNvSpPr>
            <a:spLocks noGrp="1"/>
          </p:cNvSpPr>
          <p:nvPr>
            <p:ph idx="1"/>
          </p:nvPr>
        </p:nvSpPr>
        <p:spPr/>
        <p:txBody>
          <a:bodyPr/>
          <a:lstStyle/>
          <a:p>
            <a:r>
              <a:rPr lang="en-US" b="1" dirty="0"/>
              <a:t>public</a:t>
            </a:r>
            <a:r>
              <a:rPr lang="en-US" dirty="0"/>
              <a:t> </a:t>
            </a:r>
            <a:r>
              <a:rPr lang="en-US" b="1" dirty="0"/>
              <a:t>void</a:t>
            </a:r>
            <a:r>
              <a:rPr lang="en-US" dirty="0"/>
              <a:t> main(String[] </a:t>
            </a:r>
            <a:r>
              <a:rPr lang="en-US" dirty="0" err="1"/>
              <a:t>args</a:t>
            </a:r>
            <a:r>
              <a:rPr lang="en-US" dirty="0"/>
              <a:t>)  </a:t>
            </a:r>
          </a:p>
          <a:p>
            <a:r>
              <a:rPr lang="en-US" b="1" dirty="0"/>
              <a:t>static</a:t>
            </a:r>
            <a:r>
              <a:rPr lang="en-US" dirty="0"/>
              <a:t> </a:t>
            </a:r>
            <a:r>
              <a:rPr lang="en-US" b="1" dirty="0"/>
              <a:t>void</a:t>
            </a:r>
            <a:r>
              <a:rPr lang="en-US" dirty="0"/>
              <a:t> main(String[] </a:t>
            </a:r>
            <a:r>
              <a:rPr lang="en-US" dirty="0" err="1"/>
              <a:t>args</a:t>
            </a:r>
            <a:r>
              <a:rPr lang="en-US" dirty="0"/>
              <a:t>)  </a:t>
            </a:r>
          </a:p>
          <a:p>
            <a:r>
              <a:rPr lang="en-US" b="1" dirty="0"/>
              <a:t>public</a:t>
            </a:r>
            <a:r>
              <a:rPr lang="en-US" dirty="0"/>
              <a:t> </a:t>
            </a:r>
            <a:r>
              <a:rPr lang="en-US" b="1" dirty="0"/>
              <a:t>void</a:t>
            </a:r>
            <a:r>
              <a:rPr lang="en-US" dirty="0"/>
              <a:t> </a:t>
            </a:r>
            <a:r>
              <a:rPr lang="en-US" b="1" dirty="0"/>
              <a:t>static</a:t>
            </a:r>
            <a:r>
              <a:rPr lang="en-US" dirty="0"/>
              <a:t> main(String[] </a:t>
            </a:r>
            <a:r>
              <a:rPr lang="en-US" dirty="0" err="1"/>
              <a:t>args</a:t>
            </a:r>
            <a:r>
              <a:rPr lang="en-US" dirty="0"/>
              <a:t>)  </a:t>
            </a:r>
          </a:p>
          <a:p>
            <a:r>
              <a:rPr lang="en-US" b="1" dirty="0"/>
              <a:t>abstract</a:t>
            </a:r>
            <a:r>
              <a:rPr lang="en-US" dirty="0"/>
              <a:t> </a:t>
            </a:r>
            <a:r>
              <a:rPr lang="en-US" b="1" dirty="0"/>
              <a:t>public</a:t>
            </a:r>
            <a:r>
              <a:rPr lang="en-US" dirty="0"/>
              <a:t> </a:t>
            </a:r>
            <a:r>
              <a:rPr lang="en-US" b="1" dirty="0"/>
              <a:t>static</a:t>
            </a:r>
            <a:r>
              <a:rPr lang="en-US" dirty="0"/>
              <a:t> </a:t>
            </a:r>
            <a:r>
              <a:rPr lang="en-US" b="1" dirty="0"/>
              <a:t>void</a:t>
            </a:r>
            <a:r>
              <a:rPr lang="en-US" dirty="0"/>
              <a:t> main(String[] </a:t>
            </a:r>
            <a:r>
              <a:rPr lang="en-US" dirty="0" err="1"/>
              <a:t>args</a:t>
            </a:r>
            <a:r>
              <a:rPr lang="en-US" dirty="0"/>
              <a:t>)  </a:t>
            </a:r>
          </a:p>
          <a:p>
            <a:endParaRPr lang="en-US" dirty="0"/>
          </a:p>
        </p:txBody>
      </p:sp>
      <p:sp>
        <p:nvSpPr>
          <p:cNvPr id="4" name="Date Placeholder 3"/>
          <p:cNvSpPr>
            <a:spLocks noGrp="1"/>
          </p:cNvSpPr>
          <p:nvPr>
            <p:ph type="dt" sz="half" idx="10"/>
          </p:nvPr>
        </p:nvSpPr>
        <p:spPr/>
        <p:txBody>
          <a:bodyPr/>
          <a:lstStyle/>
          <a:p>
            <a:fld id="{6533C71E-99C0-4D13-844D-31616B332761}"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81</a:t>
            </a:fld>
            <a:endParaRPr lang="en-US"/>
          </a:p>
        </p:txBody>
      </p:sp>
    </p:spTree>
    <p:extLst>
      <p:ext uri="{BB962C8B-B14F-4D97-AF65-F5344CB8AC3E}">
        <p14:creationId xmlns:p14="http://schemas.microsoft.com/office/powerpoint/2010/main" val="2497237605"/>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Difference between JDK, JRE and JVM</a:t>
            </a:r>
            <a:br>
              <a:rPr lang="en-US" b="1" dirty="0"/>
            </a:br>
            <a:endParaRPr lang="en-US" dirty="0"/>
          </a:p>
        </p:txBody>
      </p:sp>
      <p:sp>
        <p:nvSpPr>
          <p:cNvPr id="5" name="Content Placeholder 4"/>
          <p:cNvSpPr>
            <a:spLocks noGrp="1"/>
          </p:cNvSpPr>
          <p:nvPr>
            <p:ph idx="1"/>
          </p:nvPr>
        </p:nvSpPr>
        <p:spPr/>
        <p:txBody>
          <a:bodyPr/>
          <a:lstStyle/>
          <a:p>
            <a:r>
              <a:rPr lang="en-US" dirty="0"/>
              <a:t>JVM, JRE and JDK are platform dependent because configuration of each OS differs. But, Java is platform independent.</a:t>
            </a:r>
          </a:p>
        </p:txBody>
      </p:sp>
      <p:sp>
        <p:nvSpPr>
          <p:cNvPr id="2" name="Date Placeholder 1"/>
          <p:cNvSpPr>
            <a:spLocks noGrp="1"/>
          </p:cNvSpPr>
          <p:nvPr>
            <p:ph type="dt" sz="half" idx="10"/>
          </p:nvPr>
        </p:nvSpPr>
        <p:spPr/>
        <p:txBody>
          <a:bodyPr/>
          <a:lstStyle/>
          <a:p>
            <a:fld id="{EB1D3364-8084-4F2F-AC71-13039A2B5796}"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82</a:t>
            </a:fld>
            <a:endParaRPr lang="en-US"/>
          </a:p>
        </p:txBody>
      </p:sp>
    </p:spTree>
    <p:extLst>
      <p:ext uri="{BB962C8B-B14F-4D97-AF65-F5344CB8AC3E}">
        <p14:creationId xmlns:p14="http://schemas.microsoft.com/office/powerpoint/2010/main" val="4048924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JDK</a:t>
            </a:r>
          </a:p>
        </p:txBody>
      </p:sp>
      <p:sp>
        <p:nvSpPr>
          <p:cNvPr id="3" name="Content Placeholder 2"/>
          <p:cNvSpPr>
            <a:spLocks noGrp="1"/>
          </p:cNvSpPr>
          <p:nvPr>
            <p:ph idx="1"/>
          </p:nvPr>
        </p:nvSpPr>
        <p:spPr/>
        <p:txBody>
          <a:bodyPr/>
          <a:lstStyle/>
          <a:p>
            <a:r>
              <a:rPr lang="en-US" dirty="0"/>
              <a:t>JDK is an acronym for Java Development </a:t>
            </a:r>
            <a:r>
              <a:rPr lang="en-US" dirty="0" err="1"/>
              <a:t>Kit.It</a:t>
            </a:r>
            <a:r>
              <a:rPr lang="en-US" dirty="0"/>
              <a:t> physically </a:t>
            </a:r>
            <a:r>
              <a:rPr lang="en-US" dirty="0" err="1"/>
              <a:t>exists.It</a:t>
            </a:r>
            <a:r>
              <a:rPr lang="en-US" dirty="0"/>
              <a:t> contains JRE + development tools.</a:t>
            </a:r>
          </a:p>
          <a:p>
            <a:endParaRPr lang="en-US" b="1" dirty="0"/>
          </a:p>
        </p:txBody>
      </p:sp>
      <p:pic>
        <p:nvPicPr>
          <p:cNvPr id="4" name="Picture 3"/>
          <p:cNvPicPr>
            <a:picLocks noChangeAspect="1"/>
          </p:cNvPicPr>
          <p:nvPr/>
        </p:nvPicPr>
        <p:blipFill>
          <a:blip r:embed="rId2"/>
          <a:stretch>
            <a:fillRect/>
          </a:stretch>
        </p:blipFill>
        <p:spPr>
          <a:xfrm>
            <a:off x="1419820" y="2899999"/>
            <a:ext cx="5349704" cy="4663844"/>
          </a:xfrm>
          <a:prstGeom prst="rect">
            <a:avLst/>
          </a:prstGeom>
        </p:spPr>
      </p:pic>
      <p:sp>
        <p:nvSpPr>
          <p:cNvPr id="5" name="Date Placeholder 4"/>
          <p:cNvSpPr>
            <a:spLocks noGrp="1"/>
          </p:cNvSpPr>
          <p:nvPr>
            <p:ph type="dt" sz="half" idx="10"/>
          </p:nvPr>
        </p:nvSpPr>
        <p:spPr/>
        <p:txBody>
          <a:bodyPr/>
          <a:lstStyle/>
          <a:p>
            <a:fld id="{8B051BAA-E7FE-4788-9487-ECDF9E42F81A}"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83</a:t>
            </a:fld>
            <a:endParaRPr lang="en-US"/>
          </a:p>
        </p:txBody>
      </p:sp>
    </p:spTree>
    <p:extLst>
      <p:ext uri="{BB962C8B-B14F-4D97-AF65-F5344CB8AC3E}">
        <p14:creationId xmlns:p14="http://schemas.microsoft.com/office/powerpoint/2010/main" val="1975422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JRE</a:t>
            </a:r>
          </a:p>
        </p:txBody>
      </p:sp>
      <p:sp>
        <p:nvSpPr>
          <p:cNvPr id="3" name="Content Placeholder 2"/>
          <p:cNvSpPr>
            <a:spLocks noGrp="1"/>
          </p:cNvSpPr>
          <p:nvPr>
            <p:ph idx="1"/>
          </p:nvPr>
        </p:nvSpPr>
        <p:spPr/>
        <p:txBody>
          <a:bodyPr/>
          <a:lstStyle/>
          <a:p>
            <a:r>
              <a:rPr lang="en-US" dirty="0"/>
              <a:t>JRE is an acronym for Java Runtime </a:t>
            </a:r>
            <a:r>
              <a:rPr lang="en-US" dirty="0" err="1"/>
              <a:t>Environment.It</a:t>
            </a:r>
            <a:r>
              <a:rPr lang="en-US" dirty="0"/>
              <a:t> is used to provide runtime </a:t>
            </a:r>
            <a:r>
              <a:rPr lang="en-US" dirty="0" err="1"/>
              <a:t>environment.It</a:t>
            </a:r>
            <a:r>
              <a:rPr lang="en-US" dirty="0"/>
              <a:t> is the implementation of </a:t>
            </a:r>
            <a:r>
              <a:rPr lang="en-US" dirty="0" err="1"/>
              <a:t>JVM.It</a:t>
            </a:r>
            <a:r>
              <a:rPr lang="en-US" dirty="0"/>
              <a:t> physically exists.</a:t>
            </a:r>
          </a:p>
          <a:p>
            <a:r>
              <a:rPr lang="en-US" dirty="0"/>
              <a:t>It contains set of libraries + other files that JVM uses at runtime.</a:t>
            </a:r>
          </a:p>
          <a:p>
            <a:r>
              <a:rPr lang="en-US" dirty="0"/>
              <a:t>Implementation of JVMs are also actively released by other companies besides Sun Micro Systems.</a:t>
            </a:r>
          </a:p>
          <a:p>
            <a:endParaRPr lang="en-US" dirty="0"/>
          </a:p>
        </p:txBody>
      </p:sp>
      <p:pic>
        <p:nvPicPr>
          <p:cNvPr id="6" name="Picture 5"/>
          <p:cNvPicPr>
            <a:picLocks noChangeAspect="1"/>
          </p:cNvPicPr>
          <p:nvPr/>
        </p:nvPicPr>
        <p:blipFill>
          <a:blip r:embed="rId2"/>
          <a:stretch>
            <a:fillRect/>
          </a:stretch>
        </p:blipFill>
        <p:spPr>
          <a:xfrm>
            <a:off x="2570172" y="3890685"/>
            <a:ext cx="3238781" cy="2682472"/>
          </a:xfrm>
          <a:prstGeom prst="rect">
            <a:avLst/>
          </a:prstGeom>
        </p:spPr>
      </p:pic>
      <p:sp>
        <p:nvSpPr>
          <p:cNvPr id="4" name="Date Placeholder 3"/>
          <p:cNvSpPr>
            <a:spLocks noGrp="1"/>
          </p:cNvSpPr>
          <p:nvPr>
            <p:ph type="dt" sz="half" idx="10"/>
          </p:nvPr>
        </p:nvSpPr>
        <p:spPr/>
        <p:txBody>
          <a:bodyPr/>
          <a:lstStyle/>
          <a:p>
            <a:fld id="{D71D46C4-E740-4B4B-86ED-2E14DE89BE4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84</a:t>
            </a:fld>
            <a:endParaRPr lang="en-US"/>
          </a:p>
        </p:txBody>
      </p:sp>
    </p:spTree>
    <p:extLst>
      <p:ext uri="{BB962C8B-B14F-4D97-AF65-F5344CB8AC3E}">
        <p14:creationId xmlns:p14="http://schemas.microsoft.com/office/powerpoint/2010/main" val="2872801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JVM</a:t>
            </a:r>
          </a:p>
        </p:txBody>
      </p:sp>
      <p:sp>
        <p:nvSpPr>
          <p:cNvPr id="3" name="Content Placeholder 2"/>
          <p:cNvSpPr>
            <a:spLocks noGrp="1"/>
          </p:cNvSpPr>
          <p:nvPr>
            <p:ph idx="1"/>
          </p:nvPr>
        </p:nvSpPr>
        <p:spPr/>
        <p:txBody>
          <a:bodyPr/>
          <a:lstStyle/>
          <a:p>
            <a:r>
              <a:rPr lang="en-US" dirty="0"/>
              <a:t>JVM (Java Virtual Machine) is an abstract machine. It is a specification that provides runtime environment in which java bytecode can be executed.</a:t>
            </a:r>
          </a:p>
          <a:p>
            <a:r>
              <a:rPr lang="en-US" b="1" dirty="0"/>
              <a:t>Runtime Instance</a:t>
            </a:r>
            <a:r>
              <a:rPr lang="en-US" dirty="0"/>
              <a:t> Whenever you write java command on the command prompt to run the java class, and instance of JVM is created.</a:t>
            </a:r>
          </a:p>
        </p:txBody>
      </p:sp>
      <p:sp>
        <p:nvSpPr>
          <p:cNvPr id="4" name="Date Placeholder 3"/>
          <p:cNvSpPr>
            <a:spLocks noGrp="1"/>
          </p:cNvSpPr>
          <p:nvPr>
            <p:ph type="dt" sz="half" idx="10"/>
          </p:nvPr>
        </p:nvSpPr>
        <p:spPr/>
        <p:txBody>
          <a:bodyPr/>
          <a:lstStyle/>
          <a:p>
            <a:fld id="{8CC70339-B768-4C5A-A9F5-C5A983DE9966}"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85</a:t>
            </a:fld>
            <a:endParaRPr lang="en-US"/>
          </a:p>
        </p:txBody>
      </p:sp>
    </p:spTree>
    <p:extLst>
      <p:ext uri="{BB962C8B-B14F-4D97-AF65-F5344CB8AC3E}">
        <p14:creationId xmlns:p14="http://schemas.microsoft.com/office/powerpoint/2010/main" val="1910137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1C9305-CFE2-495A-81A1-77A931E2ADF7}"/>
              </a:ext>
            </a:extLst>
          </p:cNvPr>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a:extLst>
              <a:ext uri="{FF2B5EF4-FFF2-40B4-BE49-F238E27FC236}">
                <a16:creationId xmlns:a16="http://schemas.microsoft.com/office/drawing/2014/main" id="{DC32BA35-525E-4ACF-8261-44BD2B408895}"/>
              </a:ext>
            </a:extLst>
          </p:cNvPr>
          <p:cNvSpPr>
            <a:spLocks noGrp="1"/>
          </p:cNvSpPr>
          <p:nvPr>
            <p:ph type="ftr" sz="quarter" idx="11"/>
          </p:nvPr>
        </p:nvSpPr>
        <p:spPr/>
        <p:txBody>
          <a:bodyPr/>
          <a:lstStyle/>
          <a:p>
            <a:r>
              <a:rPr lang="en-US"/>
              <a:t>Presented by MangaRao</a:t>
            </a:r>
          </a:p>
        </p:txBody>
      </p:sp>
      <p:sp>
        <p:nvSpPr>
          <p:cNvPr id="6" name="Slide Number Placeholder 5">
            <a:extLst>
              <a:ext uri="{FF2B5EF4-FFF2-40B4-BE49-F238E27FC236}">
                <a16:creationId xmlns:a16="http://schemas.microsoft.com/office/drawing/2014/main" id="{7F3353CD-449B-4379-ADE2-E5F00E87797B}"/>
              </a:ext>
            </a:extLst>
          </p:cNvPr>
          <p:cNvSpPr>
            <a:spLocks noGrp="1"/>
          </p:cNvSpPr>
          <p:nvPr>
            <p:ph type="sldNum" sz="quarter" idx="12"/>
          </p:nvPr>
        </p:nvSpPr>
        <p:spPr/>
        <p:txBody>
          <a:bodyPr/>
          <a:lstStyle/>
          <a:p>
            <a:fld id="{49931A7E-7F88-4661-8234-9559DD8B88FB}" type="slidenum">
              <a:rPr lang="en-US" smtClean="0"/>
              <a:t>86</a:t>
            </a:fld>
            <a:endParaRPr lang="en-US"/>
          </a:p>
        </p:txBody>
      </p:sp>
      <p:pic>
        <p:nvPicPr>
          <p:cNvPr id="8" name="Content Placeholder 7">
            <a:extLst>
              <a:ext uri="{FF2B5EF4-FFF2-40B4-BE49-F238E27FC236}">
                <a16:creationId xmlns:a16="http://schemas.microsoft.com/office/drawing/2014/main" id="{134D53C1-0720-4353-961C-C78CA9D8E32F}"/>
              </a:ext>
            </a:extLst>
          </p:cNvPr>
          <p:cNvPicPr>
            <a:picLocks noGrp="1" noChangeAspect="1"/>
          </p:cNvPicPr>
          <p:nvPr>
            <p:ph idx="1"/>
          </p:nvPr>
        </p:nvPicPr>
        <p:blipFill>
          <a:blip r:embed="rId2"/>
          <a:stretch>
            <a:fillRect/>
          </a:stretch>
        </p:blipFill>
        <p:spPr>
          <a:xfrm>
            <a:off x="3016577" y="1449441"/>
            <a:ext cx="3958369" cy="3328261"/>
          </a:xfrm>
          <a:prstGeom prst="rect">
            <a:avLst/>
          </a:prstGeom>
        </p:spPr>
      </p:pic>
    </p:spTree>
    <p:extLst>
      <p:ext uri="{BB962C8B-B14F-4D97-AF65-F5344CB8AC3E}">
        <p14:creationId xmlns:p14="http://schemas.microsoft.com/office/powerpoint/2010/main" val="4137211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JVM Architecture</a:t>
            </a:r>
          </a:p>
        </p:txBody>
      </p:sp>
      <p:pic>
        <p:nvPicPr>
          <p:cNvPr id="6" name="Content Placeholder 5"/>
          <p:cNvPicPr>
            <a:picLocks noGrp="1" noChangeAspect="1"/>
          </p:cNvPicPr>
          <p:nvPr>
            <p:ph idx="1"/>
          </p:nvPr>
        </p:nvPicPr>
        <p:blipFill>
          <a:blip r:embed="rId2"/>
          <a:stretch>
            <a:fillRect/>
          </a:stretch>
        </p:blipFill>
        <p:spPr>
          <a:xfrm>
            <a:off x="2133512" y="2367606"/>
            <a:ext cx="5685013" cy="3467400"/>
          </a:xfrm>
          <a:prstGeom prst="rect">
            <a:avLst/>
          </a:prstGeom>
        </p:spPr>
      </p:pic>
      <p:sp>
        <p:nvSpPr>
          <p:cNvPr id="3" name="Date Placeholder 2"/>
          <p:cNvSpPr>
            <a:spLocks noGrp="1"/>
          </p:cNvSpPr>
          <p:nvPr>
            <p:ph type="dt" sz="half" idx="10"/>
          </p:nvPr>
        </p:nvSpPr>
        <p:spPr/>
        <p:txBody>
          <a:bodyPr/>
          <a:lstStyle/>
          <a:p>
            <a:fld id="{43057BF8-7334-49A5-B4D1-A1CEDCCD8179}"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87</a:t>
            </a:fld>
            <a:endParaRPr lang="en-US"/>
          </a:p>
        </p:txBody>
      </p:sp>
    </p:spTree>
    <p:extLst>
      <p:ext uri="{BB962C8B-B14F-4D97-AF65-F5344CB8AC3E}">
        <p14:creationId xmlns:p14="http://schemas.microsoft.com/office/powerpoint/2010/main" val="16658693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Classloader</a:t>
            </a:r>
            <a:endParaRPr lang="en-US" dirty="0"/>
          </a:p>
        </p:txBody>
      </p:sp>
      <p:sp>
        <p:nvSpPr>
          <p:cNvPr id="3" name="Content Placeholder 2"/>
          <p:cNvSpPr>
            <a:spLocks noGrp="1"/>
          </p:cNvSpPr>
          <p:nvPr>
            <p:ph idx="1"/>
          </p:nvPr>
        </p:nvSpPr>
        <p:spPr/>
        <p:txBody>
          <a:bodyPr/>
          <a:lstStyle/>
          <a:p>
            <a:r>
              <a:rPr lang="en-US" dirty="0"/>
              <a:t> JVM's class loader sub system performs 3 tasks</a:t>
            </a:r>
            <a:br>
              <a:rPr lang="en-US" dirty="0"/>
            </a:br>
            <a:r>
              <a:rPr lang="en-US" dirty="0"/>
              <a:t>      a. It loads .class file into memory.</a:t>
            </a:r>
            <a:br>
              <a:rPr lang="en-US" dirty="0"/>
            </a:br>
            <a:r>
              <a:rPr lang="en-US" dirty="0"/>
              <a:t>      b. It verifies byte code instructions.</a:t>
            </a:r>
            <a:br>
              <a:rPr lang="en-US" dirty="0"/>
            </a:br>
            <a:r>
              <a:rPr lang="en-US" dirty="0"/>
              <a:t>      c. It allots memory required for the program.</a:t>
            </a:r>
          </a:p>
        </p:txBody>
      </p:sp>
      <p:sp>
        <p:nvSpPr>
          <p:cNvPr id="4" name="Date Placeholder 3"/>
          <p:cNvSpPr>
            <a:spLocks noGrp="1"/>
          </p:cNvSpPr>
          <p:nvPr>
            <p:ph type="dt" sz="half" idx="10"/>
          </p:nvPr>
        </p:nvSpPr>
        <p:spPr/>
        <p:txBody>
          <a:bodyPr/>
          <a:lstStyle/>
          <a:p>
            <a:fld id="{7EBAB2FF-DF84-4409-A34B-E2FA539AF688}"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88</a:t>
            </a:fld>
            <a:endParaRPr lang="en-US"/>
          </a:p>
        </p:txBody>
      </p:sp>
    </p:spTree>
    <p:extLst>
      <p:ext uri="{BB962C8B-B14F-4D97-AF65-F5344CB8AC3E}">
        <p14:creationId xmlns:p14="http://schemas.microsoft.com/office/powerpoint/2010/main" val="31106308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37882"/>
            <a:ext cx="8596668" cy="1492518"/>
          </a:xfrm>
        </p:spPr>
        <p:txBody>
          <a:bodyPr>
            <a:normAutofit/>
          </a:bodyPr>
          <a:lstStyle/>
          <a:p>
            <a:r>
              <a:rPr lang="en-US" dirty="0"/>
              <a:t>2. </a:t>
            </a:r>
            <a:r>
              <a:rPr lang="en-US" b="1" dirty="0"/>
              <a:t>Run time data area:</a:t>
            </a:r>
            <a:r>
              <a:rPr lang="en-US" dirty="0"/>
              <a:t> </a:t>
            </a:r>
          </a:p>
        </p:txBody>
      </p:sp>
      <p:sp>
        <p:nvSpPr>
          <p:cNvPr id="3" name="Content Placeholder 2"/>
          <p:cNvSpPr>
            <a:spLocks noGrp="1"/>
          </p:cNvSpPr>
          <p:nvPr>
            <p:ph idx="1"/>
          </p:nvPr>
        </p:nvSpPr>
        <p:spPr/>
        <p:txBody>
          <a:bodyPr/>
          <a:lstStyle/>
          <a:p>
            <a:r>
              <a:rPr lang="en-US" dirty="0"/>
              <a:t>This is the memory resource used by JVM and it is divided into 5 parts</a:t>
            </a:r>
          </a:p>
          <a:p>
            <a:pPr lvl="1"/>
            <a:r>
              <a:rPr lang="en-US" dirty="0"/>
              <a:t>Method Area</a:t>
            </a:r>
          </a:p>
          <a:p>
            <a:pPr lvl="1"/>
            <a:r>
              <a:rPr lang="en-US" dirty="0"/>
              <a:t>Heap Area</a:t>
            </a:r>
          </a:p>
          <a:p>
            <a:pPr lvl="1"/>
            <a:r>
              <a:rPr lang="en-US" dirty="0"/>
              <a:t>Java Stacks</a:t>
            </a:r>
          </a:p>
          <a:p>
            <a:pPr lvl="1"/>
            <a:r>
              <a:rPr lang="en-US" dirty="0"/>
              <a:t>Program Counter Registers</a:t>
            </a:r>
          </a:p>
          <a:p>
            <a:pPr lvl="1"/>
            <a:r>
              <a:rPr lang="en-US" dirty="0"/>
              <a:t>Native Stacks</a:t>
            </a:r>
          </a:p>
          <a:p>
            <a:pPr marL="457200" lvl="1" indent="0">
              <a:buNone/>
            </a:pP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89</a:t>
            </a:fld>
            <a:endParaRPr lang="en-US"/>
          </a:p>
        </p:txBody>
      </p:sp>
    </p:spTree>
    <p:extLst>
      <p:ext uri="{BB962C8B-B14F-4D97-AF65-F5344CB8AC3E}">
        <p14:creationId xmlns:p14="http://schemas.microsoft.com/office/powerpoint/2010/main" val="4208432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Funny pic</a:t>
            </a:r>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a:t>
            </a:fld>
            <a:endParaRPr lang="en-US"/>
          </a:p>
        </p:txBody>
      </p:sp>
      <p:pic>
        <p:nvPicPr>
          <p:cNvPr id="1026" name="Picture 2" descr="https://scontent-sit4-1.xx.fbcdn.net/v/t1.0-9/14484656_1127006660681544_700910764421728732_n.jpg?oh=8c5a1ce94eeec2a727c675fab7123036&amp;oe=586BFBC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5300" y="2160588"/>
            <a:ext cx="38814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418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i</a:t>
            </a:r>
            <a:r>
              <a:rPr lang="en-US" b="1" dirty="0"/>
              <a:t>. Class(Method) Area:</a:t>
            </a:r>
          </a:p>
        </p:txBody>
      </p:sp>
      <p:sp>
        <p:nvSpPr>
          <p:cNvPr id="3" name="Content Placeholder 2"/>
          <p:cNvSpPr>
            <a:spLocks noGrp="1"/>
          </p:cNvSpPr>
          <p:nvPr>
            <p:ph idx="1"/>
          </p:nvPr>
        </p:nvSpPr>
        <p:spPr/>
        <p:txBody>
          <a:bodyPr/>
          <a:lstStyle/>
          <a:p>
            <a:r>
              <a:rPr lang="en-US" dirty="0"/>
              <a:t>It stores class code and method code</a:t>
            </a:r>
          </a:p>
        </p:txBody>
      </p:sp>
      <p:sp>
        <p:nvSpPr>
          <p:cNvPr id="4" name="Date Placeholder 3"/>
          <p:cNvSpPr>
            <a:spLocks noGrp="1"/>
          </p:cNvSpPr>
          <p:nvPr>
            <p:ph type="dt" sz="half" idx="10"/>
          </p:nvPr>
        </p:nvSpPr>
        <p:spPr/>
        <p:txBody>
          <a:bodyPr/>
          <a:lstStyle/>
          <a:p>
            <a:fld id="{EA952729-F00B-4E77-BC91-3A967993D9A4}"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90</a:t>
            </a:fld>
            <a:endParaRPr lang="en-US"/>
          </a:p>
        </p:txBody>
      </p:sp>
    </p:spTree>
    <p:extLst>
      <p:ext uri="{BB962C8B-B14F-4D97-AF65-F5344CB8AC3E}">
        <p14:creationId xmlns:p14="http://schemas.microsoft.com/office/powerpoint/2010/main" val="17389243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Heap</a:t>
            </a:r>
          </a:p>
        </p:txBody>
      </p:sp>
      <p:sp>
        <p:nvSpPr>
          <p:cNvPr id="3" name="Content Placeholder 2"/>
          <p:cNvSpPr>
            <a:spLocks noGrp="1"/>
          </p:cNvSpPr>
          <p:nvPr>
            <p:ph idx="1"/>
          </p:nvPr>
        </p:nvSpPr>
        <p:spPr/>
        <p:txBody>
          <a:bodyPr/>
          <a:lstStyle/>
          <a:p>
            <a:r>
              <a:rPr lang="en-US" dirty="0"/>
              <a:t>It is the runtime data area in which objects are allocated.</a:t>
            </a:r>
          </a:p>
          <a:p>
            <a:endParaRPr lang="en-US" dirty="0"/>
          </a:p>
        </p:txBody>
      </p:sp>
      <p:pic>
        <p:nvPicPr>
          <p:cNvPr id="4" name="Picture 3"/>
          <p:cNvPicPr>
            <a:picLocks noChangeAspect="1"/>
          </p:cNvPicPr>
          <p:nvPr/>
        </p:nvPicPr>
        <p:blipFill>
          <a:blip r:embed="rId2"/>
          <a:stretch>
            <a:fillRect/>
          </a:stretch>
        </p:blipFill>
        <p:spPr>
          <a:xfrm>
            <a:off x="2491333" y="2985607"/>
            <a:ext cx="2484335" cy="3215919"/>
          </a:xfrm>
          <a:prstGeom prst="rect">
            <a:avLst/>
          </a:prstGeom>
        </p:spPr>
      </p:pic>
      <p:sp>
        <p:nvSpPr>
          <p:cNvPr id="5" name="Date Placeholder 4"/>
          <p:cNvSpPr>
            <a:spLocks noGrp="1"/>
          </p:cNvSpPr>
          <p:nvPr>
            <p:ph type="dt" sz="half" idx="10"/>
          </p:nvPr>
        </p:nvSpPr>
        <p:spPr/>
        <p:txBody>
          <a:bodyPr/>
          <a:lstStyle/>
          <a:p>
            <a:fld id="{B18DD195-6801-475F-BA4A-236127B67726}" type="datetime1">
              <a:rPr lang="en-US" smtClean="0"/>
              <a:t>9/7/2018</a:t>
            </a:fld>
            <a:endParaRPr lang="en-US"/>
          </a:p>
        </p:txBody>
      </p:sp>
      <p:sp>
        <p:nvSpPr>
          <p:cNvPr id="6" name="Footer Placeholder 5"/>
          <p:cNvSpPr>
            <a:spLocks noGrp="1"/>
          </p:cNvSpPr>
          <p:nvPr>
            <p:ph type="ftr" sz="quarter" idx="11"/>
          </p:nvPr>
        </p:nvSpPr>
        <p:spPr/>
        <p:txBody>
          <a:bodyPr/>
          <a:lstStyle/>
          <a:p>
            <a:r>
              <a:rPr lang="en-US"/>
              <a:t>Presented by MangaRao</a:t>
            </a:r>
          </a:p>
        </p:txBody>
      </p:sp>
      <p:sp>
        <p:nvSpPr>
          <p:cNvPr id="7" name="Slide Number Placeholder 6"/>
          <p:cNvSpPr>
            <a:spLocks noGrp="1"/>
          </p:cNvSpPr>
          <p:nvPr>
            <p:ph type="sldNum" sz="quarter" idx="12"/>
          </p:nvPr>
        </p:nvSpPr>
        <p:spPr/>
        <p:txBody>
          <a:bodyPr/>
          <a:lstStyle/>
          <a:p>
            <a:fld id="{49931A7E-7F88-4661-8234-9559DD8B88FB}" type="slidenum">
              <a:rPr lang="en-US" smtClean="0"/>
              <a:t>91</a:t>
            </a:fld>
            <a:endParaRPr lang="en-US"/>
          </a:p>
        </p:txBody>
      </p:sp>
    </p:spTree>
    <p:extLst>
      <p:ext uri="{BB962C8B-B14F-4D97-AF65-F5344CB8AC3E}">
        <p14:creationId xmlns:p14="http://schemas.microsoft.com/office/powerpoint/2010/main" val="1924797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819955"/>
          </a:xfrm>
        </p:spPr>
        <p:txBody>
          <a:bodyPr/>
          <a:lstStyle/>
          <a:p>
            <a:r>
              <a:rPr lang="en-US" b="1" dirty="0"/>
              <a:t>Stack</a:t>
            </a:r>
          </a:p>
        </p:txBody>
      </p:sp>
      <p:sp>
        <p:nvSpPr>
          <p:cNvPr id="3" name="Content Placeholder 2"/>
          <p:cNvSpPr>
            <a:spLocks noGrp="1"/>
          </p:cNvSpPr>
          <p:nvPr>
            <p:ph idx="1"/>
          </p:nvPr>
        </p:nvSpPr>
        <p:spPr>
          <a:xfrm>
            <a:off x="677334" y="819955"/>
            <a:ext cx="8596668" cy="5221407"/>
          </a:xfrm>
        </p:spPr>
        <p:txBody>
          <a:bodyPr/>
          <a:lstStyle/>
          <a:p>
            <a:r>
              <a:rPr lang="en-US" dirty="0"/>
              <a:t>For each thread separate stack will be created.</a:t>
            </a:r>
          </a:p>
          <a:p>
            <a:r>
              <a:rPr lang="en-US" dirty="0">
                <a:solidFill>
                  <a:srgbClr val="7030A0"/>
                </a:solidFill>
              </a:rPr>
              <a:t>Java Stacks are the places where methods are executed.</a:t>
            </a:r>
          </a:p>
          <a:p>
            <a:r>
              <a:rPr lang="en-US" dirty="0"/>
              <a:t>Java Stack contains frames, on a separate method is executed.</a:t>
            </a:r>
          </a:p>
          <a:p>
            <a:r>
              <a:rPr lang="en-US" dirty="0"/>
              <a:t>A new frame is created each time a method is invoked. A frame is destroyed when its method invocation completes.</a:t>
            </a:r>
          </a:p>
          <a:p>
            <a:endParaRPr lang="en-US" dirty="0"/>
          </a:p>
          <a:p>
            <a:endParaRPr lang="en-US" dirty="0"/>
          </a:p>
        </p:txBody>
      </p:sp>
      <p:sp>
        <p:nvSpPr>
          <p:cNvPr id="4" name="Date Placeholder 3"/>
          <p:cNvSpPr>
            <a:spLocks noGrp="1"/>
          </p:cNvSpPr>
          <p:nvPr>
            <p:ph type="dt" sz="half" idx="10"/>
          </p:nvPr>
        </p:nvSpPr>
        <p:spPr/>
        <p:txBody>
          <a:bodyPr/>
          <a:lstStyle/>
          <a:p>
            <a:fld id="{0E7421FF-A905-4B7F-B346-9BC9970F2FCA}"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92</a:t>
            </a:fld>
            <a:endParaRPr lang="en-US"/>
          </a:p>
        </p:txBody>
      </p:sp>
      <p:pic>
        <p:nvPicPr>
          <p:cNvPr id="8" name="Picture 7"/>
          <p:cNvPicPr>
            <a:picLocks noChangeAspect="1"/>
          </p:cNvPicPr>
          <p:nvPr/>
        </p:nvPicPr>
        <p:blipFill>
          <a:blip r:embed="rId2"/>
          <a:stretch>
            <a:fillRect/>
          </a:stretch>
        </p:blipFill>
        <p:spPr>
          <a:xfrm>
            <a:off x="5127452" y="2357021"/>
            <a:ext cx="5067300" cy="4105275"/>
          </a:xfrm>
          <a:prstGeom prst="rect">
            <a:avLst/>
          </a:prstGeom>
        </p:spPr>
      </p:pic>
    </p:spTree>
    <p:extLst>
      <p:ext uri="{BB962C8B-B14F-4D97-AF65-F5344CB8AC3E}">
        <p14:creationId xmlns:p14="http://schemas.microsoft.com/office/powerpoint/2010/main" val="23897577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Program Counter Register:</a:t>
            </a:r>
            <a:br>
              <a:rPr lang="en-US" b="1" dirty="0"/>
            </a:br>
            <a:endParaRPr lang="en-US" dirty="0"/>
          </a:p>
        </p:txBody>
      </p:sp>
      <p:sp>
        <p:nvSpPr>
          <p:cNvPr id="3" name="Content Placeholder 2"/>
          <p:cNvSpPr>
            <a:spLocks noGrp="1"/>
          </p:cNvSpPr>
          <p:nvPr>
            <p:ph idx="1"/>
          </p:nvPr>
        </p:nvSpPr>
        <p:spPr/>
        <p:txBody>
          <a:bodyPr/>
          <a:lstStyle/>
          <a:p>
            <a:r>
              <a:rPr lang="en-US" dirty="0"/>
              <a:t>PC (program counter) register</a:t>
            </a:r>
            <a:r>
              <a:rPr lang="en-US" dirty="0">
                <a:solidFill>
                  <a:srgbClr val="7030A0"/>
                </a:solidFill>
              </a:rPr>
              <a:t>. It contains the address of the Java virtual machine instruction currently being executed</a:t>
            </a:r>
            <a:r>
              <a:rPr lang="en-US" dirty="0"/>
              <a:t>.</a:t>
            </a:r>
          </a:p>
        </p:txBody>
      </p:sp>
      <p:sp>
        <p:nvSpPr>
          <p:cNvPr id="4" name="Date Placeholder 3"/>
          <p:cNvSpPr>
            <a:spLocks noGrp="1"/>
          </p:cNvSpPr>
          <p:nvPr>
            <p:ph type="dt" sz="half" idx="10"/>
          </p:nvPr>
        </p:nvSpPr>
        <p:spPr/>
        <p:txBody>
          <a:bodyPr/>
          <a:lstStyle/>
          <a:p>
            <a:fld id="{8AB0E31B-A4DC-4038-A944-FA132CA9CBAF}"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93</a:t>
            </a:fld>
            <a:endParaRPr lang="en-US"/>
          </a:p>
        </p:txBody>
      </p:sp>
    </p:spTree>
    <p:extLst>
      <p:ext uri="{BB962C8B-B14F-4D97-AF65-F5344CB8AC3E}">
        <p14:creationId xmlns:p14="http://schemas.microsoft.com/office/powerpoint/2010/main" val="1920954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64941" y="2160588"/>
            <a:ext cx="5822155" cy="3881437"/>
          </a:xfrm>
          <a:prstGeom prst="rect">
            <a:avLst/>
          </a:prstGeom>
        </p:spPr>
      </p:pic>
      <p:sp>
        <p:nvSpPr>
          <p:cNvPr id="2" name="Date Placeholder 1"/>
          <p:cNvSpPr>
            <a:spLocks noGrp="1"/>
          </p:cNvSpPr>
          <p:nvPr>
            <p:ph type="dt" sz="half" idx="10"/>
          </p:nvPr>
        </p:nvSpPr>
        <p:spPr/>
        <p:txBody>
          <a:bodyPr/>
          <a:lstStyle/>
          <a:p>
            <a:fld id="{EA6B62AB-6397-42EF-8A52-3DE414353E37}" type="datetime1">
              <a:rPr lang="en-US" smtClean="0"/>
              <a:t>9/7/2018</a:t>
            </a:fld>
            <a:endParaRPr lang="en-US"/>
          </a:p>
        </p:txBody>
      </p:sp>
      <p:sp>
        <p:nvSpPr>
          <p:cNvPr id="3" name="Footer Placeholder 2"/>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94</a:t>
            </a:fld>
            <a:endParaRPr lang="en-US"/>
          </a:p>
        </p:txBody>
      </p:sp>
    </p:spTree>
    <p:extLst>
      <p:ext uri="{BB962C8B-B14F-4D97-AF65-F5344CB8AC3E}">
        <p14:creationId xmlns:p14="http://schemas.microsoft.com/office/powerpoint/2010/main" val="1616536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Native Method Stack:</a:t>
            </a:r>
            <a:br>
              <a:rPr lang="en-US" b="1" dirty="0"/>
            </a:br>
            <a:endParaRPr lang="en-US" dirty="0"/>
          </a:p>
        </p:txBody>
      </p:sp>
      <p:sp>
        <p:nvSpPr>
          <p:cNvPr id="3" name="Content Placeholder 2"/>
          <p:cNvSpPr>
            <a:spLocks noGrp="1"/>
          </p:cNvSpPr>
          <p:nvPr>
            <p:ph idx="1"/>
          </p:nvPr>
        </p:nvSpPr>
        <p:spPr/>
        <p:txBody>
          <a:bodyPr/>
          <a:lstStyle/>
          <a:p>
            <a:r>
              <a:rPr lang="en-US" dirty="0">
                <a:solidFill>
                  <a:srgbClr val="7030A0"/>
                </a:solidFill>
              </a:rPr>
              <a:t>The native method stacks are places where native methods are executed</a:t>
            </a:r>
            <a:r>
              <a:rPr lang="en-US" dirty="0"/>
              <a:t>. (for example, C language programs).</a:t>
            </a:r>
          </a:p>
          <a:p>
            <a:r>
              <a:rPr lang="en-US" dirty="0"/>
              <a:t>Native method is a function, which is written in another language other than Java.</a:t>
            </a:r>
          </a:p>
        </p:txBody>
      </p:sp>
      <p:sp>
        <p:nvSpPr>
          <p:cNvPr id="4" name="Date Placeholder 3"/>
          <p:cNvSpPr>
            <a:spLocks noGrp="1"/>
          </p:cNvSpPr>
          <p:nvPr>
            <p:ph type="dt" sz="half" idx="10"/>
          </p:nvPr>
        </p:nvSpPr>
        <p:spPr/>
        <p:txBody>
          <a:bodyPr/>
          <a:lstStyle/>
          <a:p>
            <a:fld id="{811BAF12-D0AE-44E6-B96B-21B857EBC09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95</a:t>
            </a:fld>
            <a:endParaRPr lang="en-US"/>
          </a:p>
        </p:txBody>
      </p:sp>
    </p:spTree>
    <p:extLst>
      <p:ext uri="{BB962C8B-B14F-4D97-AF65-F5344CB8AC3E}">
        <p14:creationId xmlns:p14="http://schemas.microsoft.com/office/powerpoint/2010/main" val="4271663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Execution Engine</a:t>
            </a:r>
            <a:br>
              <a:rPr lang="en-US" b="1" dirty="0"/>
            </a:br>
            <a:endParaRPr lang="en-US" dirty="0"/>
          </a:p>
        </p:txBody>
      </p:sp>
      <p:sp>
        <p:nvSpPr>
          <p:cNvPr id="3" name="Content Placeholder 2"/>
          <p:cNvSpPr>
            <a:spLocks noGrp="1"/>
          </p:cNvSpPr>
          <p:nvPr>
            <p:ph idx="1"/>
          </p:nvPr>
        </p:nvSpPr>
        <p:spPr/>
        <p:txBody>
          <a:bodyPr/>
          <a:lstStyle/>
          <a:p>
            <a:r>
              <a:rPr lang="en-US" dirty="0">
                <a:solidFill>
                  <a:srgbClr val="7030A0"/>
                </a:solidFill>
              </a:rPr>
              <a:t>Execution engine contains interpreter and JIT compiler, which convert byte code into machine code. </a:t>
            </a:r>
          </a:p>
          <a:p>
            <a:r>
              <a:rPr lang="en-US" dirty="0"/>
              <a:t>JVM uses optimization technique to decide which part to be interpreted and which part to be used with JIT compiler. The </a:t>
            </a:r>
            <a:r>
              <a:rPr lang="en-US" dirty="0" err="1"/>
              <a:t>HotSpot</a:t>
            </a:r>
            <a:r>
              <a:rPr lang="en-US" dirty="0"/>
              <a:t> represent the block of code executed by JIT compiler.</a:t>
            </a:r>
          </a:p>
        </p:txBody>
      </p:sp>
      <p:sp>
        <p:nvSpPr>
          <p:cNvPr id="4" name="Date Placeholder 3"/>
          <p:cNvSpPr>
            <a:spLocks noGrp="1"/>
          </p:cNvSpPr>
          <p:nvPr>
            <p:ph type="dt" sz="half" idx="10"/>
          </p:nvPr>
        </p:nvSpPr>
        <p:spPr/>
        <p:txBody>
          <a:bodyPr/>
          <a:lstStyle/>
          <a:p>
            <a:fld id="{0230F497-A4AC-410A-9240-18A23D764028}"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96</a:t>
            </a:fld>
            <a:endParaRPr lang="en-US"/>
          </a:p>
        </p:txBody>
      </p:sp>
    </p:spTree>
    <p:extLst>
      <p:ext uri="{BB962C8B-B14F-4D97-AF65-F5344CB8AC3E}">
        <p14:creationId xmlns:p14="http://schemas.microsoft.com/office/powerpoint/2010/main" val="4287768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Method Interface</a:t>
            </a:r>
          </a:p>
        </p:txBody>
      </p:sp>
      <p:sp>
        <p:nvSpPr>
          <p:cNvPr id="3" name="Content Placeholder 2"/>
          <p:cNvSpPr>
            <a:spLocks noGrp="1"/>
          </p:cNvSpPr>
          <p:nvPr>
            <p:ph idx="1"/>
          </p:nvPr>
        </p:nvSpPr>
        <p:spPr/>
        <p:txBody>
          <a:bodyPr/>
          <a:lstStyle/>
          <a:p>
            <a:r>
              <a:rPr lang="en-US" dirty="0">
                <a:solidFill>
                  <a:srgbClr val="7030A0"/>
                </a:solidFill>
              </a:rPr>
              <a:t>Native method interface is a program that connects native methods libraries </a:t>
            </a:r>
            <a:r>
              <a:rPr lang="en-US" dirty="0"/>
              <a:t>(C header files) with JVM for executing native methods.</a:t>
            </a:r>
          </a:p>
          <a:p>
            <a:r>
              <a:rPr lang="en-US" b="1" dirty="0"/>
              <a:t> </a:t>
            </a:r>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97</a:t>
            </a:fld>
            <a:endParaRPr lang="en-US"/>
          </a:p>
        </p:txBody>
      </p:sp>
    </p:spTree>
    <p:extLst>
      <p:ext uri="{BB962C8B-B14F-4D97-AF65-F5344CB8AC3E}">
        <p14:creationId xmlns:p14="http://schemas.microsoft.com/office/powerpoint/2010/main" val="582180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Native method library:</a:t>
            </a:r>
            <a:endParaRPr lang="en-US" dirty="0"/>
          </a:p>
        </p:txBody>
      </p:sp>
      <p:sp>
        <p:nvSpPr>
          <p:cNvPr id="3" name="Content Placeholder 2"/>
          <p:cNvSpPr>
            <a:spLocks noGrp="1"/>
          </p:cNvSpPr>
          <p:nvPr>
            <p:ph idx="1"/>
          </p:nvPr>
        </p:nvSpPr>
        <p:spPr/>
        <p:txBody>
          <a:bodyPr/>
          <a:lstStyle/>
          <a:p>
            <a:r>
              <a:rPr lang="en-US" b="1" dirty="0">
                <a:solidFill>
                  <a:srgbClr val="7030A0"/>
                </a:solidFill>
              </a:rPr>
              <a:t>It holds native libraries information</a:t>
            </a:r>
            <a:endParaRPr lang="en-US" dirty="0">
              <a:solidFill>
                <a:srgbClr val="7030A0"/>
              </a:solidFill>
            </a:endParaRPr>
          </a:p>
          <a:p>
            <a:endParaRPr lang="en-US" dirty="0"/>
          </a:p>
        </p:txBody>
      </p:sp>
      <p:sp>
        <p:nvSpPr>
          <p:cNvPr id="4" name="Date Placeholder 3"/>
          <p:cNvSpPr>
            <a:spLocks noGrp="1"/>
          </p:cNvSpPr>
          <p:nvPr>
            <p:ph type="dt" sz="half" idx="10"/>
          </p:nvPr>
        </p:nvSpPr>
        <p:spPr/>
        <p:txBody>
          <a:bodyPr/>
          <a:lstStyle/>
          <a:p>
            <a:fld id="{4F42E55A-FE00-4795-A005-B80F28272CC3}" type="datetime1">
              <a:rPr lang="en-US" smtClean="0"/>
              <a:t>9/7/2018</a:t>
            </a:fld>
            <a:endParaRPr lang="en-US"/>
          </a:p>
        </p:txBody>
      </p:sp>
      <p:sp>
        <p:nvSpPr>
          <p:cNvPr id="5" name="Footer Placeholder 4"/>
          <p:cNvSpPr>
            <a:spLocks noGrp="1"/>
          </p:cNvSpPr>
          <p:nvPr>
            <p:ph type="ftr" sz="quarter" idx="11"/>
          </p:nvPr>
        </p:nvSpPr>
        <p:spPr/>
        <p:txBody>
          <a:bodyPr/>
          <a:lstStyle/>
          <a:p>
            <a:r>
              <a:rPr lang="en-US"/>
              <a:t>Presented by MangaRao</a:t>
            </a:r>
          </a:p>
        </p:txBody>
      </p:sp>
      <p:sp>
        <p:nvSpPr>
          <p:cNvPr id="6" name="Slide Number Placeholder 5"/>
          <p:cNvSpPr>
            <a:spLocks noGrp="1"/>
          </p:cNvSpPr>
          <p:nvPr>
            <p:ph type="sldNum" sz="quarter" idx="12"/>
          </p:nvPr>
        </p:nvSpPr>
        <p:spPr/>
        <p:txBody>
          <a:bodyPr/>
          <a:lstStyle/>
          <a:p>
            <a:fld id="{49931A7E-7F88-4661-8234-9559DD8B88FB}" type="slidenum">
              <a:rPr lang="en-US" smtClean="0"/>
              <a:t>98</a:t>
            </a:fld>
            <a:endParaRPr lang="en-US"/>
          </a:p>
        </p:txBody>
      </p:sp>
    </p:spTree>
    <p:extLst>
      <p:ext uri="{BB962C8B-B14F-4D97-AF65-F5344CB8AC3E}">
        <p14:creationId xmlns:p14="http://schemas.microsoft.com/office/powerpoint/2010/main" val="2542183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Programmer?? </a:t>
            </a:r>
            <a:r>
              <a:rPr lang="en-US" dirty="0">
                <a:sym typeface="Wingdings" panose="05000000000000000000" pitchFamily="2" charset="2"/>
              </a:rPr>
              <a:t></a:t>
            </a:r>
            <a:endParaRPr lang="en-US" dirty="0"/>
          </a:p>
        </p:txBody>
      </p:sp>
      <p:pic>
        <p:nvPicPr>
          <p:cNvPr id="3074" name="Picture 2" descr="https://fbcdn-sphotos-h-a.akamaihd.net/hphotos-ak-xfl1/v/t1.0-9/12799335_992332337482311_2719866712452946353_n.jpg?oh=6e56d5e24e2dfc4541d41f2cb2356d8f&amp;oe=5750923E&amp;__gda__=1464966972_cf469ae7e509575d2f7b097338940dc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25193" y="2160588"/>
            <a:ext cx="3901652"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081B3FA3-7897-41D8-A952-68CC9CE970E0}" type="datetime1">
              <a:rPr lang="en-US" smtClean="0"/>
              <a:t>9/7/2018</a:t>
            </a:fld>
            <a:endParaRPr lang="en-US"/>
          </a:p>
        </p:txBody>
      </p:sp>
      <p:sp>
        <p:nvSpPr>
          <p:cNvPr id="4" name="Footer Placeholder 3"/>
          <p:cNvSpPr>
            <a:spLocks noGrp="1"/>
          </p:cNvSpPr>
          <p:nvPr>
            <p:ph type="ftr" sz="quarter" idx="11"/>
          </p:nvPr>
        </p:nvSpPr>
        <p:spPr/>
        <p:txBody>
          <a:bodyPr/>
          <a:lstStyle/>
          <a:p>
            <a:r>
              <a:rPr lang="en-US"/>
              <a:t>Presented by MangaRao</a:t>
            </a:r>
          </a:p>
        </p:txBody>
      </p:sp>
      <p:sp>
        <p:nvSpPr>
          <p:cNvPr id="5" name="Slide Number Placeholder 4"/>
          <p:cNvSpPr>
            <a:spLocks noGrp="1"/>
          </p:cNvSpPr>
          <p:nvPr>
            <p:ph type="sldNum" sz="quarter" idx="12"/>
          </p:nvPr>
        </p:nvSpPr>
        <p:spPr/>
        <p:txBody>
          <a:bodyPr/>
          <a:lstStyle/>
          <a:p>
            <a:fld id="{49931A7E-7F88-4661-8234-9559DD8B88FB}" type="slidenum">
              <a:rPr lang="en-US" smtClean="0"/>
              <a:t>99</a:t>
            </a:fld>
            <a:endParaRPr lang="en-US"/>
          </a:p>
        </p:txBody>
      </p:sp>
    </p:spTree>
    <p:extLst>
      <p:ext uri="{BB962C8B-B14F-4D97-AF65-F5344CB8AC3E}">
        <p14:creationId xmlns:p14="http://schemas.microsoft.com/office/powerpoint/2010/main" val="39150617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2321</TotalTime>
  <Words>3303</Words>
  <Application>Microsoft Office PowerPoint</Application>
  <PresentationFormat>Widescreen</PresentationFormat>
  <Paragraphs>659</Paragraphs>
  <Slides>100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Trebuchet MS</vt:lpstr>
      <vt:lpstr>Verdana</vt:lpstr>
      <vt:lpstr>Wingdings</vt:lpstr>
      <vt:lpstr>Wingdings 3</vt:lpstr>
      <vt:lpstr>Facet</vt:lpstr>
      <vt:lpstr>What is Java?</vt:lpstr>
      <vt:lpstr>PowerPoint Presentation</vt:lpstr>
      <vt:lpstr>PowerPoint Presentation</vt:lpstr>
      <vt:lpstr>Is Learning java a punishment?</vt:lpstr>
      <vt:lpstr>PowerPoint Presentation</vt:lpstr>
      <vt:lpstr>4 resources for a true Java programmer: </vt:lpstr>
      <vt:lpstr>What are the best websites to practice Java coding?</vt:lpstr>
      <vt:lpstr>Which subjects in the Java language are useless to learn nowadays?</vt:lpstr>
      <vt:lpstr>Funny pic</vt:lpstr>
      <vt:lpstr>What is Java</vt:lpstr>
      <vt:lpstr>Java Example </vt:lpstr>
      <vt:lpstr>Where it is used?</vt:lpstr>
      <vt:lpstr>PowerPoint Presentation</vt:lpstr>
      <vt:lpstr>What are some famous websites written in Java? </vt:lpstr>
      <vt:lpstr>PowerPoint Presentation</vt:lpstr>
      <vt:lpstr>Some more websites Built in Java</vt:lpstr>
      <vt:lpstr>The Online Indian Railway Booking System. Below attached is a rare snap that bolsters the evidence.</vt:lpstr>
      <vt:lpstr>Tool to detect website development language  </vt:lpstr>
      <vt:lpstr>Types of Java Applications</vt:lpstr>
      <vt:lpstr>History of Java</vt:lpstr>
      <vt:lpstr>PowerPoint Presentation</vt:lpstr>
      <vt:lpstr>Why Oak name for java language?</vt:lpstr>
      <vt:lpstr>Why Java name for java language?</vt:lpstr>
      <vt:lpstr>Java Logo</vt:lpstr>
      <vt:lpstr>Diwali rebranded powered by java</vt:lpstr>
      <vt:lpstr>Java Modules</vt:lpstr>
      <vt:lpstr>Java platforms compared SE vs EE vs ME</vt:lpstr>
      <vt:lpstr>Java Version History There are many java versions that has been released.  </vt:lpstr>
      <vt:lpstr>what is a significance of “Java 2” in J2EE? Or What is the meaning of 2 in J2SE or J2EE</vt:lpstr>
      <vt:lpstr>Note:</vt:lpstr>
      <vt:lpstr>Features of Java</vt:lpstr>
      <vt:lpstr>Simple</vt:lpstr>
      <vt:lpstr>Why pointers are eliminated in Java?</vt:lpstr>
      <vt:lpstr>Object-oriented </vt:lpstr>
      <vt:lpstr>Basic concepts of OOPs are: </vt:lpstr>
      <vt:lpstr>Note</vt:lpstr>
      <vt:lpstr>Platform Independent </vt:lpstr>
      <vt:lpstr>Platform Independent</vt:lpstr>
      <vt:lpstr>Secured </vt:lpstr>
      <vt:lpstr>Robust</vt:lpstr>
      <vt:lpstr>  Architectural-neutral </vt:lpstr>
      <vt:lpstr>PowerPoint Presentation</vt:lpstr>
      <vt:lpstr>Portable</vt:lpstr>
      <vt:lpstr>Interpreted</vt:lpstr>
      <vt:lpstr>High-performance</vt:lpstr>
      <vt:lpstr>Distributed</vt:lpstr>
      <vt:lpstr>Multithreaded</vt:lpstr>
      <vt:lpstr>Dynamic</vt:lpstr>
      <vt:lpstr>Translators</vt:lpstr>
      <vt:lpstr>***Difference between Compiler and Interpreter  </vt:lpstr>
      <vt:lpstr>Simple Program of Java</vt:lpstr>
      <vt:lpstr>Creating HelloWorld java class</vt:lpstr>
      <vt:lpstr>Resolving an error "javac is not recognized as an internal or external command" ? </vt:lpstr>
      <vt:lpstr>Java Program compilation</vt:lpstr>
      <vt:lpstr>Java Program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write the simple program, open notepad by start menu -&gt; All Programs -&gt; Accessories -&gt; notepad and write simple program as displayed below:</vt:lpstr>
      <vt:lpstr>To compile and run this program, you need to open command prompt by start menu -&gt; All Programs -&gt; Accessories -&gt; command prompt.</vt:lpstr>
      <vt:lpstr>Don’t forget ; to end the statement</vt:lpstr>
      <vt:lpstr>PowerPoint Presentation</vt:lpstr>
      <vt:lpstr>Keyboard usage</vt:lpstr>
      <vt:lpstr>PowerPoint Presentation</vt:lpstr>
      <vt:lpstr>Programmers while coding</vt:lpstr>
      <vt:lpstr> </vt:lpstr>
      <vt:lpstr>Hello world program in various languages?   </vt:lpstr>
      <vt:lpstr>Developer Dependency</vt:lpstr>
      <vt:lpstr>Can you save a java source file by other name than the class name? </vt:lpstr>
      <vt:lpstr>Q)Can you have multiple classes in a java source file? </vt:lpstr>
      <vt:lpstr>Can we compile more than one class at a time?</vt:lpstr>
      <vt:lpstr>Can we execute more than one class file at a time?</vt:lpstr>
      <vt:lpstr>Understanding of First Java program</vt:lpstr>
      <vt:lpstr>How many ways can we write a java program? </vt:lpstr>
      <vt:lpstr>PowerPoint Presentation</vt:lpstr>
      <vt:lpstr>Valid main method signatures</vt:lpstr>
      <vt:lpstr>Invalid Java main method signatures</vt:lpstr>
      <vt:lpstr>Difference between JDK, JRE and JVM </vt:lpstr>
      <vt:lpstr>JDK</vt:lpstr>
      <vt:lpstr>JRE</vt:lpstr>
      <vt:lpstr>JVM</vt:lpstr>
      <vt:lpstr>PowerPoint Presentation</vt:lpstr>
      <vt:lpstr>JVM Architecture</vt:lpstr>
      <vt:lpstr>1. Classloader</vt:lpstr>
      <vt:lpstr>2. Run time data area: </vt:lpstr>
      <vt:lpstr>i. Class(Method) Area:</vt:lpstr>
      <vt:lpstr>ii. Heap</vt:lpstr>
      <vt:lpstr>Stack</vt:lpstr>
      <vt:lpstr>Program Counter Register: </vt:lpstr>
      <vt:lpstr>PowerPoint Presentation</vt:lpstr>
      <vt:lpstr>Native Method Stack: </vt:lpstr>
      <vt:lpstr>Execution Engine </vt:lpstr>
      <vt:lpstr>Native Method Interface</vt:lpstr>
      <vt:lpstr>Native method library:</vt:lpstr>
      <vt:lpstr>Define Programmer?? </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Java</dc:title>
  <dc:creator>Arepalli, Manga Rao</dc:creator>
  <cp:lastModifiedBy>Arepalli, Manga Rao (US - Hyderabad)</cp:lastModifiedBy>
  <cp:revision>175</cp:revision>
  <dcterms:created xsi:type="dcterms:W3CDTF">2015-07-27T16:53:12Z</dcterms:created>
  <dcterms:modified xsi:type="dcterms:W3CDTF">2018-09-07T03:15:06Z</dcterms:modified>
</cp:coreProperties>
</file>